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Montserrat" panose="020B0604020202020204" charset="0"/>
      <p:regular r:id="rId18"/>
      <p:bold r:id="rId19"/>
    </p:embeddedFont>
    <p:embeddedFont>
      <p:font typeface="Oswald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52880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213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6779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3444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213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504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366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8959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0952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9763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119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530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Probability and Venn Diagrams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Three Circle Venn Diagram</a:t>
            </a:r>
          </a:p>
        </p:txBody>
      </p:sp>
      <p:grpSp>
        <p:nvGrpSpPr>
          <p:cNvPr id="119" name="Shape 119"/>
          <p:cNvGrpSpPr/>
          <p:nvPr/>
        </p:nvGrpSpPr>
        <p:grpSpPr>
          <a:xfrm>
            <a:off x="2244198" y="1256040"/>
            <a:ext cx="4454843" cy="3650994"/>
            <a:chOff x="1858950" y="1222550"/>
            <a:chExt cx="3558750" cy="3150125"/>
          </a:xfrm>
        </p:grpSpPr>
        <p:sp>
          <p:nvSpPr>
            <p:cNvPr id="120" name="Shape 120"/>
            <p:cNvSpPr/>
            <p:nvPr/>
          </p:nvSpPr>
          <p:spPr>
            <a:xfrm>
              <a:off x="1858950" y="1222550"/>
              <a:ext cx="2260800" cy="217710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3156900" y="1222550"/>
              <a:ext cx="2260800" cy="2177100"/>
            </a:xfrm>
            <a:prstGeom prst="ellipse">
              <a:avLst/>
            </a:prstGeom>
            <a:noFill/>
            <a:ln w="2857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2555675" y="2195575"/>
              <a:ext cx="2260800" cy="2177100"/>
            </a:xfrm>
            <a:prstGeom prst="ellipse">
              <a:avLst/>
            </a:pr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3" name="Shape 123"/>
          <p:cNvSpPr txBox="1"/>
          <p:nvPr/>
        </p:nvSpPr>
        <p:spPr>
          <a:xfrm>
            <a:off x="2679550" y="1959425"/>
            <a:ext cx="5526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A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578500" y="1959425"/>
            <a:ext cx="5526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B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195325" y="4021025"/>
            <a:ext cx="5526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C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019350" y="2548950"/>
            <a:ext cx="9045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AnBnC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4195325" y="1763500"/>
            <a:ext cx="9045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AnB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099825" y="3104950"/>
            <a:ext cx="9045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BnC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3376550" y="3104950"/>
            <a:ext cx="904500" cy="45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/>
              <a:t>AnC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 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Textbook, p. 93, # 4 - whole - class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Individually / with partners: #9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Learning Goals and Success Criteria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Learning Goal: To be able to represent and solve probability questions using Venn Diagrams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Success Criteria: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 can make venn diagrams representing situations with P (AnB) scenarios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 can represent mutually and non-mutually exclusive events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 can make venn diagrams representing situations with P (AuB) scenarios 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en"/>
              <a:t>I can represent independent and dependent events </a:t>
            </a:r>
          </a:p>
          <a:p>
            <a:pPr marL="457200" lvl="0" indent="-228600">
              <a:spcBef>
                <a:spcPts val="0"/>
              </a:spcBef>
              <a:buChar char="❏"/>
            </a:pPr>
            <a:r>
              <a:rPr lang="en"/>
              <a:t>I can solve problems with three events using Venn diagrams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Draw a Venn Diagram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SzPct val="100000"/>
              <a:buChar char="❏"/>
            </a:pPr>
            <a:r>
              <a:rPr lang="en" sz="2200"/>
              <a:t>What is a venn diagram? </a:t>
            </a:r>
          </a:p>
          <a:p>
            <a:pPr marL="457200" lvl="0" indent="-368300">
              <a:spcBef>
                <a:spcPts val="0"/>
              </a:spcBef>
              <a:buSzPct val="100000"/>
              <a:buChar char="❏"/>
            </a:pPr>
            <a:r>
              <a:rPr lang="en" sz="2200"/>
              <a:t>How can we use venn diagrams?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67550" y="400675"/>
            <a:ext cx="8808900" cy="83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Whole Class: do you play sports and/or like rap music?</a:t>
            </a:r>
          </a:p>
        </p:txBody>
      </p:sp>
      <p:sp>
        <p:nvSpPr>
          <p:cNvPr id="77" name="Shape 77"/>
          <p:cNvSpPr/>
          <p:nvPr/>
        </p:nvSpPr>
        <p:spPr>
          <a:xfrm>
            <a:off x="2277600" y="1240350"/>
            <a:ext cx="2696400" cy="2662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4121500" y="1240350"/>
            <a:ext cx="2696400" cy="26628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318200" y="4287300"/>
            <a:ext cx="8490600" cy="636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What is the probability of randomly choosing a student who likes rap music and plays a sport?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 (AnB): AND probabilities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55803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b="1" u="sng"/>
              <a:t>Independent Events: </a:t>
            </a:r>
            <a:r>
              <a:rPr lang="en" sz="2000"/>
              <a:t>When the occurrence of one event </a:t>
            </a:r>
            <a:r>
              <a:rPr lang="en" sz="2000" b="1"/>
              <a:t>does not </a:t>
            </a:r>
            <a:r>
              <a:rPr lang="en" sz="2000"/>
              <a:t>affect the occurrence of the other  </a:t>
            </a:r>
          </a:p>
          <a:p>
            <a:pPr marL="914400" lvl="1" indent="-3429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800" b="1">
                <a:solidFill>
                  <a:srgbClr val="0000FF"/>
                </a:solidFill>
              </a:rPr>
              <a:t>P (AnB) = P (A) * P (B)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b="1" u="sng"/>
              <a:t>Dependent Events: </a:t>
            </a:r>
            <a:r>
              <a:rPr lang="en" sz="2000"/>
              <a:t>When the occurrence of one event </a:t>
            </a:r>
            <a:r>
              <a:rPr lang="en" sz="2000" b="1"/>
              <a:t>does</a:t>
            </a:r>
            <a:r>
              <a:rPr lang="en" sz="2000"/>
              <a:t> affect the occurrence of the other  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>
                <a:solidFill>
                  <a:srgbClr val="0000FF"/>
                </a:solidFill>
              </a:rPr>
              <a:t>P (AnB) = P (A) * P (B)</a:t>
            </a:r>
            <a:r>
              <a:rPr lang="en" sz="1800" b="1"/>
              <a:t>,</a:t>
            </a:r>
            <a:r>
              <a:rPr lang="en" sz="1800"/>
              <a:t> where P (B) is adjusted based on the results of event A. 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4549" y="1234075"/>
            <a:ext cx="3166650" cy="23916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5911775" y="3935600"/>
            <a:ext cx="3232200" cy="9546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Remember, if it’s n (AND), only shade in what </a:t>
            </a:r>
            <a:r>
              <a:rPr lang="en" sz="1800" b="1"/>
              <a:t>OVERLAPS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Yes or No: Are these Events Independent?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Drawing a green marble and a coin landing on heads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Grabbing a kiwi from a bowl of fruit and then grabbing a second kiwi from the same bowl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Rolling a 4 and then rolling a second 4 on the same die</a:t>
            </a:r>
          </a:p>
          <a:p>
            <a:pPr lvl="0">
              <a:spcBef>
                <a:spcPts val="0"/>
              </a:spcBef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2775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 (AuB) : OR Probabilities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0" y="937825"/>
            <a:ext cx="5315400" cy="37515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b="1" u="sng" dirty="0"/>
              <a:t>Mutually Exclusive: </a:t>
            </a:r>
            <a:r>
              <a:rPr lang="en" sz="2000" dirty="0"/>
              <a:t>When the two events </a:t>
            </a:r>
            <a:r>
              <a:rPr lang="en" sz="2000" b="1" dirty="0"/>
              <a:t>cannot</a:t>
            </a:r>
            <a:r>
              <a:rPr lang="en" sz="2000" dirty="0"/>
              <a:t> happen at the same time </a:t>
            </a:r>
          </a:p>
          <a:p>
            <a:pPr marL="914400" lvl="1" indent="-342900" rtl="0">
              <a:spcBef>
                <a:spcPts val="0"/>
              </a:spcBef>
              <a:buClr>
                <a:srgbClr val="0000FF"/>
              </a:buClr>
              <a:buSzPct val="100000"/>
            </a:pPr>
            <a:r>
              <a:rPr lang="en" sz="1800" b="1" dirty="0">
                <a:solidFill>
                  <a:srgbClr val="0000FF"/>
                </a:solidFill>
              </a:rPr>
              <a:t>P (</a:t>
            </a:r>
            <a:r>
              <a:rPr lang="en" sz="1800" b="1" dirty="0" smtClean="0">
                <a:solidFill>
                  <a:srgbClr val="0000FF"/>
                </a:solidFill>
              </a:rPr>
              <a:t>AuB</a:t>
            </a:r>
            <a:r>
              <a:rPr lang="en" sz="1800" b="1" dirty="0">
                <a:solidFill>
                  <a:srgbClr val="0000FF"/>
                </a:solidFill>
              </a:rPr>
              <a:t>) = P (A) + P (B),</a:t>
            </a:r>
            <a:r>
              <a:rPr lang="en" sz="1800" b="1" dirty="0">
                <a:solidFill>
                  <a:srgbClr val="000000"/>
                </a:solidFill>
              </a:rPr>
              <a:t> </a:t>
            </a:r>
            <a:r>
              <a:rPr lang="en" sz="1800" dirty="0">
                <a:solidFill>
                  <a:srgbClr val="000000"/>
                </a:solidFill>
              </a:rPr>
              <a:t>P (AnB) is zero in this case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endParaRPr dirty="0"/>
          </a:p>
          <a:p>
            <a:pPr marL="457200" lvl="0" indent="-355600" rtl="0">
              <a:spcBef>
                <a:spcPts val="0"/>
              </a:spcBef>
              <a:buSzPct val="100000"/>
            </a:pPr>
            <a:r>
              <a:rPr lang="en" sz="2000" b="1" u="sng" dirty="0"/>
              <a:t>Non-Mutually Exclusive: </a:t>
            </a:r>
            <a:r>
              <a:rPr lang="en" sz="2000" dirty="0"/>
              <a:t>When the two events </a:t>
            </a:r>
            <a:r>
              <a:rPr lang="en" sz="2000" b="1" dirty="0"/>
              <a:t>can</a:t>
            </a:r>
            <a:r>
              <a:rPr lang="en" sz="2000" dirty="0"/>
              <a:t> happen at the same time 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 dirty="0">
                <a:solidFill>
                  <a:srgbClr val="0000FF"/>
                </a:solidFill>
              </a:rPr>
              <a:t>P (</a:t>
            </a:r>
            <a:r>
              <a:rPr lang="en" sz="1800" b="1" dirty="0" smtClean="0">
                <a:solidFill>
                  <a:srgbClr val="0000FF"/>
                </a:solidFill>
              </a:rPr>
              <a:t>AuB</a:t>
            </a:r>
            <a:r>
              <a:rPr lang="en" sz="1800" b="1" dirty="0">
                <a:solidFill>
                  <a:srgbClr val="0000FF"/>
                </a:solidFill>
              </a:rPr>
              <a:t>) = P (A) + P (B) - P (AnB)</a:t>
            </a:r>
          </a:p>
        </p:txBody>
      </p:sp>
      <p:pic>
        <p:nvPicPr>
          <p:cNvPr id="100" name="Shape 100" descr="Venn-diagrams (1)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5400" y="937825"/>
            <a:ext cx="3516900" cy="2547286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5275375" y="3734625"/>
            <a:ext cx="3516900" cy="804000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Remember, if its u (OR), shade in </a:t>
            </a:r>
            <a:r>
              <a:rPr lang="en" sz="1800" b="1"/>
              <a:t>everything</a:t>
            </a:r>
            <a:r>
              <a:rPr lang="en" sz="1800"/>
              <a:t> that works!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Yes or No: Are these events mutually exclusive?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200">
                <a:latin typeface="Arial"/>
                <a:ea typeface="Arial"/>
                <a:cs typeface="Arial"/>
                <a:sym typeface="Arial"/>
              </a:rPr>
              <a:t>Having blue eyes, having brown hair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200">
                <a:latin typeface="Arial"/>
                <a:ea typeface="Arial"/>
                <a:cs typeface="Arial"/>
                <a:sym typeface="Arial"/>
              </a:rPr>
              <a:t>Picking a red card, picking a clubs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200">
                <a:latin typeface="Arial"/>
                <a:ea typeface="Arial"/>
                <a:cs typeface="Arial"/>
                <a:sym typeface="Arial"/>
              </a:rPr>
              <a:t>Taller than 1.5 m, taller than 1.7m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7200" lvl="0" indent="-3683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" sz="2200">
                <a:latin typeface="Arial"/>
                <a:ea typeface="Arial"/>
                <a:cs typeface="Arial"/>
                <a:sym typeface="Arial"/>
              </a:rPr>
              <a:t>Born in june, born in the winter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/>
              <a:t>A person flips a coin and rolls a die.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Event (A): flipping a tails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/>
              <a:t>Event (B): rolling a 4 </a:t>
            </a:r>
          </a:p>
          <a:p>
            <a:pPr marL="457200" lvl="0" indent="-355600" rtl="0">
              <a:spcBef>
                <a:spcPts val="0"/>
              </a:spcBef>
              <a:buSzPct val="100000"/>
              <a:buAutoNum type="arabicParenR"/>
            </a:pPr>
            <a:r>
              <a:rPr lang="en" sz="2000"/>
              <a:t>Draw a Venn diagram representing this situation </a:t>
            </a:r>
          </a:p>
          <a:p>
            <a:pPr marL="457200" lvl="0" indent="-355600" rtl="0">
              <a:spcBef>
                <a:spcPts val="0"/>
              </a:spcBef>
              <a:buSzPct val="100000"/>
              <a:buAutoNum type="arabicParenR"/>
            </a:pPr>
            <a:r>
              <a:rPr lang="en" sz="2000"/>
              <a:t>Shade in the area of the venn diagram representing the probability of event A and B occurring </a:t>
            </a:r>
          </a:p>
          <a:p>
            <a:pPr marL="457200" lvl="0" indent="-355600" rtl="0">
              <a:spcBef>
                <a:spcPts val="0"/>
              </a:spcBef>
              <a:buSzPct val="100000"/>
              <a:buAutoNum type="arabicParenR"/>
            </a:pPr>
            <a:r>
              <a:rPr lang="en" sz="2000"/>
              <a:t>What is the probability of event A and B occurring?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Office PowerPoint</Application>
  <PresentationFormat>On-screen Show (16:9)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Playfair Display</vt:lpstr>
      <vt:lpstr>Montserrat</vt:lpstr>
      <vt:lpstr>Arial</vt:lpstr>
      <vt:lpstr>Oswald</vt:lpstr>
      <vt:lpstr>pop</vt:lpstr>
      <vt:lpstr>Probability and Venn Diagrams</vt:lpstr>
      <vt:lpstr>Learning Goals and Success Criteria</vt:lpstr>
      <vt:lpstr>Draw a Venn Diagram</vt:lpstr>
      <vt:lpstr>Whole Class: do you play sports and/or like rap music?</vt:lpstr>
      <vt:lpstr>P (AnB): AND probabilities</vt:lpstr>
      <vt:lpstr>Yes or No: Are these Events Independent? </vt:lpstr>
      <vt:lpstr>P (AuB) : OR Probabilities </vt:lpstr>
      <vt:lpstr>Yes or No: Are these events mutually exclusive?</vt:lpstr>
      <vt:lpstr>Practice</vt:lpstr>
      <vt:lpstr>Three Circle Venn Diagram</vt:lpstr>
      <vt:lpstr>Practice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and Venn Diagrams</dc:title>
  <cp:lastModifiedBy>Tasha Ausman</cp:lastModifiedBy>
  <cp:revision>1</cp:revision>
  <dcterms:modified xsi:type="dcterms:W3CDTF">2017-03-29T11:03:07Z</dcterms:modified>
</cp:coreProperties>
</file>