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98" r:id="rId2"/>
    <p:sldId id="412" r:id="rId3"/>
    <p:sldId id="362" r:id="rId4"/>
    <p:sldId id="363" r:id="rId5"/>
    <p:sldId id="364" r:id="rId6"/>
    <p:sldId id="365" r:id="rId7"/>
    <p:sldId id="413" r:id="rId8"/>
    <p:sldId id="378" r:id="rId9"/>
    <p:sldId id="379" r:id="rId10"/>
    <p:sldId id="380" r:id="rId11"/>
    <p:sldId id="411" r:id="rId12"/>
    <p:sldId id="373" r:id="rId13"/>
    <p:sldId id="418" r:id="rId14"/>
    <p:sldId id="354" r:id="rId15"/>
    <p:sldId id="341" r:id="rId16"/>
    <p:sldId id="343" r:id="rId17"/>
    <p:sldId id="358" r:id="rId18"/>
    <p:sldId id="359" r:id="rId19"/>
    <p:sldId id="404" r:id="rId20"/>
    <p:sldId id="370" r:id="rId21"/>
    <p:sldId id="371" r:id="rId22"/>
    <p:sldId id="399" r:id="rId23"/>
    <p:sldId id="407" r:id="rId24"/>
    <p:sldId id="402" r:id="rId25"/>
    <p:sldId id="410" r:id="rId26"/>
    <p:sldId id="409" r:id="rId27"/>
    <p:sldId id="419" r:id="rId2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8000"/>
    <a:srgbClr val="FFCCCC"/>
    <a:srgbClr val="FF9999"/>
    <a:srgbClr val="FF7C80"/>
    <a:srgbClr val="66CCFF"/>
    <a:srgbClr val="FF5050"/>
    <a:srgbClr val="CCECFF"/>
    <a:srgbClr val="FF5DFF"/>
    <a:srgbClr val="D9E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18" autoAdjust="0"/>
    <p:restoredTop sz="93020" autoAdjust="0"/>
  </p:normalViewPr>
  <p:slideViewPr>
    <p:cSldViewPr snapToGrid="0">
      <p:cViewPr varScale="1">
        <p:scale>
          <a:sx n="98" d="100"/>
          <a:sy n="98" d="100"/>
        </p:scale>
        <p:origin x="696" y="64"/>
      </p:cViewPr>
      <p:guideLst>
        <p:guide orient="horz" pos="2160"/>
        <p:guide pos="2880"/>
      </p:guideLst>
    </p:cSldViewPr>
  </p:slideViewPr>
  <p:notesTextViewPr>
    <p:cViewPr>
      <p:scale>
        <a:sx n="1" d="1"/>
        <a:sy n="1" d="1"/>
      </p:scale>
      <p:origin x="0" y="0"/>
    </p:cViewPr>
  </p:notesTextViewPr>
  <p:sorterViewPr>
    <p:cViewPr>
      <p:scale>
        <a:sx n="120" d="100"/>
        <a:sy n="120" d="100"/>
      </p:scale>
      <p:origin x="0" y="-105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r>
              <a:rPr lang="en-CA"/>
              <a:t>pp1 uncertainty &amp; Sig.figs</a:t>
            </a:r>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845415-AB88-4792-9790-E73A5ED9EAF6}" type="datetimeFigureOut">
              <a:rPr lang="en-CA" smtClean="0"/>
              <a:t>2020-10-04</a:t>
            </a:fld>
            <a:endParaRPr lang="en-CA"/>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CA"/>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E376F604-4EAC-4F2C-A455-B1D1093A6218}" type="slidenum">
              <a:rPr lang="en-CA" smtClean="0"/>
              <a:t>‹#›</a:t>
            </a:fld>
            <a:endParaRPr lang="en-CA"/>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r>
              <a:rPr lang="en-CA"/>
              <a:t>pp1 uncertainty &amp; Sig.figs</a:t>
            </a:r>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B6146ECC-5F92-45B4-9CA5-FD4DF6D4CAE2}" type="datetimeFigureOut">
              <a:rPr lang="en-CA" smtClean="0"/>
              <a:pPr/>
              <a:t>2020-10-04</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C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3C13D28-F3C3-4B09-BFE1-6DFDFF15AF81}" type="slidenum">
              <a:rPr lang="en-CA" smtClean="0"/>
              <a:pPr/>
              <a:t>‹#›</a:t>
            </a:fld>
            <a:endParaRPr lang="en-CA"/>
          </a:p>
        </p:txBody>
      </p:sp>
    </p:spTree>
    <p:extLst>
      <p:ext uri="{BB962C8B-B14F-4D97-AF65-F5344CB8AC3E}">
        <p14:creationId xmlns:p14="http://schemas.microsoft.com/office/powerpoint/2010/main" val="347639576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9</a:t>
            </a:fld>
            <a:endParaRPr lang="en-CA"/>
          </a:p>
        </p:txBody>
      </p:sp>
      <p:sp>
        <p:nvSpPr>
          <p:cNvPr id="5" name="Header Placeholder 4"/>
          <p:cNvSpPr>
            <a:spLocks noGrp="1"/>
          </p:cNvSpPr>
          <p:nvPr>
            <p:ph type="hdr" sz="quarter" idx="11"/>
          </p:nvPr>
        </p:nvSpPr>
        <p:spPr/>
        <p:txBody>
          <a:bodyPr/>
          <a:lstStyle/>
          <a:p>
            <a:r>
              <a:rPr lang="en-CA"/>
              <a:t>pp1 uncertainty &amp; Sig.figs</a:t>
            </a:r>
          </a:p>
        </p:txBody>
      </p:sp>
    </p:spTree>
    <p:extLst>
      <p:ext uri="{BB962C8B-B14F-4D97-AF65-F5344CB8AC3E}">
        <p14:creationId xmlns:p14="http://schemas.microsoft.com/office/powerpoint/2010/main" val="1334988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18</a:t>
            </a:fld>
            <a:endParaRPr lang="en-CA"/>
          </a:p>
        </p:txBody>
      </p:sp>
      <p:sp>
        <p:nvSpPr>
          <p:cNvPr id="5" name="Header Placeholder 4"/>
          <p:cNvSpPr>
            <a:spLocks noGrp="1"/>
          </p:cNvSpPr>
          <p:nvPr>
            <p:ph type="hdr" sz="quarter" idx="11"/>
          </p:nvPr>
        </p:nvSpPr>
        <p:spPr/>
        <p:txBody>
          <a:bodyPr/>
          <a:lstStyle/>
          <a:p>
            <a:r>
              <a:rPr lang="en-CA"/>
              <a:t>pp1 uncertainty &amp; Sig.figs</a:t>
            </a:r>
          </a:p>
        </p:txBody>
      </p:sp>
    </p:spTree>
    <p:extLst>
      <p:ext uri="{BB962C8B-B14F-4D97-AF65-F5344CB8AC3E}">
        <p14:creationId xmlns:p14="http://schemas.microsoft.com/office/powerpoint/2010/main" val="290070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20</a:t>
            </a:fld>
            <a:endParaRPr lang="en-CA"/>
          </a:p>
        </p:txBody>
      </p:sp>
      <p:sp>
        <p:nvSpPr>
          <p:cNvPr id="5" name="Header Placeholder 4"/>
          <p:cNvSpPr>
            <a:spLocks noGrp="1"/>
          </p:cNvSpPr>
          <p:nvPr>
            <p:ph type="hdr" sz="quarter" idx="11"/>
          </p:nvPr>
        </p:nvSpPr>
        <p:spPr/>
        <p:txBody>
          <a:bodyPr/>
          <a:lstStyle/>
          <a:p>
            <a:r>
              <a:rPr lang="en-CA"/>
              <a:t>pp1 uncertainty &amp; Sig.figs</a:t>
            </a:r>
          </a:p>
        </p:txBody>
      </p:sp>
    </p:spTree>
    <p:extLst>
      <p:ext uri="{BB962C8B-B14F-4D97-AF65-F5344CB8AC3E}">
        <p14:creationId xmlns:p14="http://schemas.microsoft.com/office/powerpoint/2010/main" val="2980345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3C13D28-F3C3-4B09-BFE1-6DFDFF15AF81}" type="slidenum">
              <a:rPr lang="en-CA" smtClean="0"/>
              <a:pPr/>
              <a:t>22</a:t>
            </a:fld>
            <a:endParaRPr lang="en-CA"/>
          </a:p>
        </p:txBody>
      </p:sp>
      <p:sp>
        <p:nvSpPr>
          <p:cNvPr id="5" name="Header Placeholder 4"/>
          <p:cNvSpPr>
            <a:spLocks noGrp="1"/>
          </p:cNvSpPr>
          <p:nvPr>
            <p:ph type="hdr" sz="quarter" idx="11"/>
          </p:nvPr>
        </p:nvSpPr>
        <p:spPr/>
        <p:txBody>
          <a:bodyPr/>
          <a:lstStyle/>
          <a:p>
            <a:r>
              <a:rPr lang="en-CA"/>
              <a:t>pp1 uncertainty &amp; Sig.figs</a:t>
            </a:r>
          </a:p>
        </p:txBody>
      </p:sp>
    </p:spTree>
    <p:extLst>
      <p:ext uri="{BB962C8B-B14F-4D97-AF65-F5344CB8AC3E}">
        <p14:creationId xmlns:p14="http://schemas.microsoft.com/office/powerpoint/2010/main" val="306429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B5C1D398-5ED4-4E93-86B9-44BB804B5760}" type="datetime1">
              <a:rPr lang="en-CA" smtClean="0"/>
              <a:t>2020-10-04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35752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B2F7729B-1B2E-413C-B1E2-B344357E745B}" type="datetime1">
              <a:rPr lang="en-CA" smtClean="0"/>
              <a:t>2020-10-04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476016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5FCC16C-6629-4F2A-8316-264EF74738FF}" type="datetime1">
              <a:rPr lang="en-CA" smtClean="0"/>
              <a:t>2020-10-04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327989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D096FCD-1907-4C62-A54F-8FF9D081E391}" type="datetime1">
              <a:rPr lang="en-CA" smtClean="0"/>
              <a:t>2020-10-04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328508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18900F-1E1C-4C07-BC00-B049CE2B6B37}" type="datetime1">
              <a:rPr lang="en-CA" smtClean="0"/>
              <a:t>2020-10-04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87825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C1DBF61A-CAC5-4478-8F24-BE99BC3EE624}" type="datetime1">
              <a:rPr lang="en-CA" smtClean="0"/>
              <a:t>2020-10-04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39017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00ACD497-5E4A-40F6-9636-46773FCB6054}" type="datetime1">
              <a:rPr lang="en-CA" smtClean="0"/>
              <a:t>2020-10-04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60561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BA1DF005-8C44-4BC1-AB9E-09CB982A11AD}" type="datetime1">
              <a:rPr lang="en-CA" smtClean="0"/>
              <a:t>2020-10-04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950765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A32-A309-408F-BCF4-340A382AC7FA}" type="datetime1">
              <a:rPr lang="en-CA" smtClean="0"/>
              <a:t>2020-10-04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245210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A7498B-53F8-40C4-94FD-97CA89F977A3}" type="datetime1">
              <a:rPr lang="en-CA" smtClean="0"/>
              <a:t>2020-10-04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873924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CC98A7-F8BA-4BA0-8FBA-7B3F67F2E480}" type="datetime1">
              <a:rPr lang="en-CA" smtClean="0"/>
              <a:t>2020-10-04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E1F11EC-65E9-447B-B0E6-A1466BD3AAA0}" type="slidenum">
              <a:rPr lang="en-CA" smtClean="0"/>
              <a:pPr/>
              <a:t>‹#›</a:t>
            </a:fld>
            <a:endParaRPr lang="en-CA"/>
          </a:p>
        </p:txBody>
      </p:sp>
    </p:spTree>
    <p:extLst>
      <p:ext uri="{BB962C8B-B14F-4D97-AF65-F5344CB8AC3E}">
        <p14:creationId xmlns:p14="http://schemas.microsoft.com/office/powerpoint/2010/main" val="83314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DC439-7824-4AEB-A4F5-237538C071B2}" type="datetime1">
              <a:rPr lang="en-CA" smtClean="0"/>
              <a:t>2020-10-04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F11EC-65E9-447B-B0E6-A1466BD3AAA0}" type="slidenum">
              <a:rPr lang="en-CA" smtClean="0"/>
              <a:pPr/>
              <a:t>‹#›</a:t>
            </a:fld>
            <a:endParaRPr lang="en-CA"/>
          </a:p>
        </p:txBody>
      </p:sp>
    </p:spTree>
    <p:extLst>
      <p:ext uri="{BB962C8B-B14F-4D97-AF65-F5344CB8AC3E}">
        <p14:creationId xmlns:p14="http://schemas.microsoft.com/office/powerpoint/2010/main" val="1126333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a:solidFill>
                  <a:schemeClr val="bg1"/>
                </a:solidFill>
                <a:effectLst>
                  <a:outerShdw blurRad="50800" dist="76200" dir="2700000" algn="tl" rotWithShape="0">
                    <a:prstClr val="black">
                      <a:alpha val="65000"/>
                    </a:prstClr>
                  </a:outerShdw>
                </a:effectLst>
              </a:rPr>
              <a:t>Appendix 5</a:t>
            </a:r>
          </a:p>
          <a:p>
            <a:r>
              <a:rPr lang="en-CA" dirty="0">
                <a:solidFill>
                  <a:schemeClr val="bg1"/>
                </a:solidFill>
                <a:effectLst>
                  <a:outerShdw blurRad="50800" dist="76200" dir="2700000" algn="tl" rotWithShape="0">
                    <a:prstClr val="black">
                      <a:alpha val="65000"/>
                    </a:prstClr>
                  </a:outerShdw>
                </a:effectLst>
              </a:rPr>
              <a:t>“Quantum Chemistry”</a:t>
            </a:r>
          </a:p>
        </p:txBody>
      </p:sp>
      <p:sp>
        <p:nvSpPr>
          <p:cNvPr id="4" name="Rectangle 3"/>
          <p:cNvSpPr/>
          <p:nvPr/>
        </p:nvSpPr>
        <p:spPr>
          <a:xfrm>
            <a:off x="981279" y="1600261"/>
            <a:ext cx="7181453" cy="1754326"/>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CA" sz="5400" b="1" cap="none" spc="150" dirty="0">
                <a:ln w="6350">
                  <a:solidFill>
                    <a:schemeClr val="tx2"/>
                  </a:solidFill>
                </a:ln>
                <a:gradFill>
                  <a:gsLst>
                    <a:gs pos="0">
                      <a:schemeClr val="accent1">
                        <a:tint val="66000"/>
                        <a:satMod val="160000"/>
                      </a:schemeClr>
                    </a:gs>
                    <a:gs pos="50000">
                      <a:schemeClr val="accent1">
                        <a:tint val="44500"/>
                        <a:satMod val="160000"/>
                      </a:schemeClr>
                    </a:gs>
                    <a:gs pos="100000">
                      <a:schemeClr val="bg1"/>
                    </a:gs>
                  </a:gsLst>
                  <a:lin ang="5400000" scaled="0"/>
                </a:gradFill>
                <a:effectLst>
                  <a:outerShdw blurRad="50800" dist="38100" dir="2700000" sx="101000" sy="101000" algn="tl" rotWithShape="0">
                    <a:prstClr val="black">
                      <a:alpha val="58000"/>
                    </a:prstClr>
                  </a:outerShdw>
                </a:effectLst>
              </a:rPr>
              <a:t>Chemistry</a:t>
            </a:r>
          </a:p>
          <a:p>
            <a:pPr algn="ctr"/>
            <a:r>
              <a:rPr lang="en-CA" sz="5400" b="1" cap="none" spc="150" dirty="0">
                <a:ln w="6350">
                  <a:solidFill>
                    <a:schemeClr val="tx2"/>
                  </a:solidFill>
                </a:ln>
                <a:gradFill>
                  <a:gsLst>
                    <a:gs pos="0">
                      <a:schemeClr val="accent1">
                        <a:tint val="66000"/>
                        <a:satMod val="160000"/>
                      </a:schemeClr>
                    </a:gs>
                    <a:gs pos="50000">
                      <a:schemeClr val="accent1">
                        <a:tint val="44500"/>
                        <a:satMod val="160000"/>
                      </a:schemeClr>
                    </a:gs>
                    <a:gs pos="100000">
                      <a:schemeClr val="bg1"/>
                    </a:gs>
                  </a:gsLst>
                  <a:lin ang="5400000" scaled="0"/>
                </a:gradFill>
                <a:effectLst>
                  <a:outerShdw blurRad="50800" dist="38100" dir="2700000" sx="101000" sy="101000" algn="tl" rotWithShape="0">
                    <a:prstClr val="black">
                      <a:alpha val="58000"/>
                    </a:prstClr>
                  </a:outerShdw>
                </a:effectLst>
              </a:rPr>
              <a:t>Uncertainty &amp; Sig. figs.</a:t>
            </a:r>
          </a:p>
        </p:txBody>
      </p:sp>
      <p:pic>
        <p:nvPicPr>
          <p:cNvPr id="1026" name="Picture 2" descr="http://bestanimations.com/Holidays/Fireworks/Fireworks-01-june.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6122" y="647761"/>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bestanimations.com/Holidays/Fireworks/Fireworks-02-june.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95081" y="431501"/>
            <a:ext cx="866775" cy="7524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nimated firework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58622" y="198139"/>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ireworks animati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2256" y="1417340"/>
            <a:ext cx="1219200" cy="121920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free fireworks gif clip art"/>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37881" y="2669025"/>
            <a:ext cx="1536574" cy="391314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E1F11EC-65E9-447B-B0E6-A1466BD3AAA0}" type="slidenum">
              <a:rPr lang="en-CA" smtClean="0"/>
              <a:pPr/>
              <a:t>1</a:t>
            </a:fld>
            <a:endParaRPr lang="en-CA"/>
          </a:p>
        </p:txBody>
      </p:sp>
    </p:spTree>
    <p:extLst>
      <p:ext uri="{BB962C8B-B14F-4D97-AF65-F5344CB8AC3E}">
        <p14:creationId xmlns:p14="http://schemas.microsoft.com/office/powerpoint/2010/main" val="872575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41522"/>
            <a:ext cx="9144000" cy="4847253"/>
          </a:xfrm>
        </p:spPr>
        <p:txBody>
          <a:bodyPr>
            <a:normAutofit/>
          </a:bodyPr>
          <a:lstStyle/>
          <a:p>
            <a:r>
              <a:rPr lang="en-CA" dirty="0"/>
              <a:t>Perfect numbers</a:t>
            </a:r>
          </a:p>
          <a:p>
            <a:pPr lvl="2"/>
            <a:r>
              <a:rPr lang="en-CA" dirty="0"/>
              <a:t>Double a quantity  </a:t>
            </a:r>
            <a:r>
              <a:rPr lang="en-CA" dirty="0">
                <a:sym typeface="Wingdings" panose="05000000000000000000" pitchFamily="2" charset="2"/>
              </a:rPr>
              <a:t> </a:t>
            </a:r>
            <a:r>
              <a:rPr lang="en-CA" dirty="0"/>
              <a:t>the 2 you multiply by is considered perfect. </a:t>
            </a:r>
          </a:p>
          <a:p>
            <a:pPr lvl="2"/>
            <a:r>
              <a:rPr lang="en-CA" dirty="0"/>
              <a:t>Mole ratios in stoichiometry</a:t>
            </a:r>
          </a:p>
          <a:p>
            <a:pPr lvl="2"/>
            <a:r>
              <a:rPr lang="el-GR" dirty="0"/>
              <a:t>π</a:t>
            </a:r>
            <a:endParaRPr lang="en-CA" dirty="0"/>
          </a:p>
          <a:p>
            <a:r>
              <a:rPr lang="en-CA" dirty="0"/>
              <a:t>Mixed operations</a:t>
            </a:r>
          </a:p>
          <a:p>
            <a:pPr lvl="2"/>
            <a:r>
              <a:rPr lang="en-CA" dirty="0"/>
              <a:t>Follow BEDMAS</a:t>
            </a:r>
          </a:p>
        </p:txBody>
      </p:sp>
      <p:sp>
        <p:nvSpPr>
          <p:cNvPr id="4" name="Title 1"/>
          <p:cNvSpPr>
            <a:spLocks noGrp="1"/>
          </p:cNvSpPr>
          <p:nvPr>
            <p:ph type="title"/>
          </p:nvPr>
        </p:nvSpPr>
        <p:spPr>
          <a:xfrm>
            <a:off x="-609600" y="0"/>
            <a:ext cx="8229600" cy="1143000"/>
          </a:xfrm>
        </p:spPr>
        <p:txBody>
          <a:bodyPr/>
          <a:lstStyle/>
          <a:p>
            <a:r>
              <a:rPr lang="en-CA" u="sng" dirty="0"/>
              <a:t>Math with Significant Figures</a:t>
            </a:r>
          </a:p>
        </p:txBody>
      </p:sp>
      <p:sp>
        <p:nvSpPr>
          <p:cNvPr id="2" name="Slide Number Placeholder 1"/>
          <p:cNvSpPr>
            <a:spLocks noGrp="1"/>
          </p:cNvSpPr>
          <p:nvPr>
            <p:ph type="sldNum" sz="quarter" idx="12"/>
          </p:nvPr>
        </p:nvSpPr>
        <p:spPr/>
        <p:txBody>
          <a:bodyPr/>
          <a:lstStyle/>
          <a:p>
            <a:fld id="{CE1F11EC-65E9-447B-B0E6-A1466BD3AAA0}" type="slidenum">
              <a:rPr lang="en-CA" smtClean="0"/>
              <a:pPr/>
              <a:t>10</a:t>
            </a:fld>
            <a:endParaRPr lang="en-CA"/>
          </a:p>
        </p:txBody>
      </p:sp>
    </p:spTree>
    <p:extLst>
      <p:ext uri="{BB962C8B-B14F-4D97-AF65-F5344CB8AC3E}">
        <p14:creationId xmlns:p14="http://schemas.microsoft.com/office/powerpoint/2010/main" val="221344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a:solidFill>
                  <a:srgbClr val="7030A0"/>
                </a:solidFill>
              </a:rPr>
              <a:t>Notes! Please write!</a:t>
            </a:r>
          </a:p>
        </p:txBody>
      </p:sp>
      <p:sp>
        <p:nvSpPr>
          <p:cNvPr id="3" name="Content Placeholder 2"/>
          <p:cNvSpPr>
            <a:spLocks noGrp="1"/>
          </p:cNvSpPr>
          <p:nvPr>
            <p:ph idx="1"/>
          </p:nvPr>
        </p:nvSpPr>
        <p:spPr>
          <a:xfrm>
            <a:off x="211015" y="989351"/>
            <a:ext cx="8475785" cy="5732123"/>
          </a:xfrm>
        </p:spPr>
        <p:txBody>
          <a:bodyPr>
            <a:normAutofit/>
          </a:bodyPr>
          <a:lstStyle/>
          <a:p>
            <a:r>
              <a:rPr lang="en-CA" dirty="0"/>
              <a:t>Adding and Subtracting:</a:t>
            </a:r>
          </a:p>
          <a:p>
            <a:pPr lvl="2"/>
            <a:r>
              <a:rPr lang="en-CA" dirty="0"/>
              <a:t>All units must be the same (can’t add different units!)</a:t>
            </a:r>
          </a:p>
          <a:p>
            <a:pPr lvl="2"/>
            <a:r>
              <a:rPr lang="en-CA" dirty="0"/>
              <a:t>Line up all the measurements at their decimal points.</a:t>
            </a:r>
          </a:p>
          <a:p>
            <a:pPr lvl="2"/>
            <a:r>
              <a:rPr lang="en-CA" dirty="0"/>
              <a:t>Add or subtract as normal.</a:t>
            </a:r>
          </a:p>
          <a:p>
            <a:pPr lvl="2"/>
            <a:r>
              <a:rPr lang="en-CA" dirty="0"/>
              <a:t>Round off all numbers to match the </a:t>
            </a:r>
            <a:r>
              <a:rPr lang="en-CA" u="sng" dirty="0">
                <a:solidFill>
                  <a:srgbClr val="FF0000"/>
                </a:solidFill>
              </a:rPr>
              <a:t>fewest # of decimals.</a:t>
            </a:r>
          </a:p>
          <a:p>
            <a:r>
              <a:rPr lang="en-CA" dirty="0"/>
              <a:t>Multiplication and Division:</a:t>
            </a:r>
          </a:p>
          <a:p>
            <a:pPr lvl="2"/>
            <a:r>
              <a:rPr lang="en-CA" dirty="0"/>
              <a:t>After doing the math, round off your answer to match the </a:t>
            </a:r>
            <a:r>
              <a:rPr lang="en-CA" u="sng" dirty="0">
                <a:solidFill>
                  <a:srgbClr val="FF0000"/>
                </a:solidFill>
              </a:rPr>
              <a:t>lowest # of </a:t>
            </a:r>
            <a:r>
              <a:rPr lang="en-CA" u="sng" dirty="0" err="1">
                <a:solidFill>
                  <a:srgbClr val="FF0000"/>
                </a:solidFill>
              </a:rPr>
              <a:t>sig.figs</a:t>
            </a:r>
            <a:r>
              <a:rPr lang="en-CA" u="sng" dirty="0">
                <a:solidFill>
                  <a:srgbClr val="FF0000"/>
                </a:solidFill>
              </a:rPr>
              <a:t>.</a:t>
            </a:r>
          </a:p>
          <a:p>
            <a:r>
              <a:rPr lang="en-CA" dirty="0"/>
              <a:t>Combination</a:t>
            </a:r>
          </a:p>
          <a:p>
            <a:pPr lvl="2"/>
            <a:r>
              <a:rPr lang="en-CA" dirty="0"/>
              <a:t>Follow BEDMAS</a:t>
            </a:r>
          </a:p>
        </p:txBody>
      </p:sp>
      <p:sp>
        <p:nvSpPr>
          <p:cNvPr id="4" name="Slide Number Placeholder 3"/>
          <p:cNvSpPr>
            <a:spLocks noGrp="1"/>
          </p:cNvSpPr>
          <p:nvPr>
            <p:ph type="sldNum" sz="quarter" idx="12"/>
          </p:nvPr>
        </p:nvSpPr>
        <p:spPr/>
        <p:txBody>
          <a:bodyPr/>
          <a:lstStyle/>
          <a:p>
            <a:fld id="{CE1F11EC-65E9-447B-B0E6-A1466BD3AAA0}" type="slidenum">
              <a:rPr lang="en-CA" smtClean="0"/>
              <a:pPr/>
              <a:t>11</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Problems on Significant Figures</a:t>
            </a:r>
          </a:p>
        </p:txBody>
      </p:sp>
      <p:sp>
        <p:nvSpPr>
          <p:cNvPr id="3" name="Content Placeholder 2"/>
          <p:cNvSpPr>
            <a:spLocks noGrp="1"/>
          </p:cNvSpPr>
          <p:nvPr>
            <p:ph idx="1"/>
          </p:nvPr>
        </p:nvSpPr>
        <p:spPr>
          <a:xfrm>
            <a:off x="457200" y="1278295"/>
            <a:ext cx="8406882" cy="5065356"/>
          </a:xfrm>
        </p:spPr>
        <p:txBody>
          <a:bodyPr>
            <a:normAutofit fontScale="92500" lnSpcReduction="10000"/>
          </a:bodyPr>
          <a:lstStyle/>
          <a:p>
            <a:pPr marL="514350" indent="-514350">
              <a:buFont typeface="Arial" pitchFamily="34" charset="0"/>
              <a:buAutoNum type="arabicPeriod"/>
            </a:pPr>
            <a:r>
              <a:rPr lang="en-CA" sz="2800" dirty="0"/>
              <a:t>How many significant digits are in each measurement:</a:t>
            </a:r>
          </a:p>
          <a:p>
            <a:pPr marL="857250" lvl="1" indent="-457200">
              <a:buAutoNum type="alphaLcParenR"/>
            </a:pPr>
            <a:r>
              <a:rPr lang="en-CA" dirty="0"/>
              <a:t>123.45 mL		c) </a:t>
            </a:r>
            <a:r>
              <a:rPr lang="en-CA"/>
              <a:t>7 apples</a:t>
            </a:r>
            <a:r>
              <a:rPr lang="en-CA" dirty="0"/>
              <a:t>		e) 0.0023 m </a:t>
            </a:r>
          </a:p>
          <a:p>
            <a:pPr marL="857250" lvl="1" indent="-457200">
              <a:buFont typeface="Arial" pitchFamily="34" charset="0"/>
              <a:buAutoNum type="alphaLcParenR"/>
            </a:pPr>
            <a:r>
              <a:rPr lang="en-CA" dirty="0"/>
              <a:t>	4.500  x10</a:t>
            </a:r>
            <a:r>
              <a:rPr lang="en-CA" baseline="30000" dirty="0"/>
              <a:t>3 </a:t>
            </a:r>
            <a:r>
              <a:rPr lang="en-CA" dirty="0"/>
              <a:t>mL	d) times 5		f) 4000 kg </a:t>
            </a:r>
          </a:p>
          <a:p>
            <a:pPr marL="457200" indent="-457200">
              <a:buAutoNum type="arabicPeriod"/>
            </a:pPr>
            <a:r>
              <a:rPr lang="en-CA" sz="2600" dirty="0"/>
              <a:t>A Coulter counter is a device which counts the blood cells in a sample as they pass through a beam of light. A laboratory technician records 20000 </a:t>
            </a:r>
            <a:r>
              <a:rPr lang="en-CA" sz="2600" dirty="0" err="1"/>
              <a:t>wbc</a:t>
            </a:r>
            <a:r>
              <a:rPr lang="en-CA" sz="2600" dirty="0"/>
              <a:t> in a blood sample.  At a demonstration a reporter says there were 20000 protesters.  Both numbers are the same, which one has more significant figures?  Why?</a:t>
            </a:r>
          </a:p>
          <a:p>
            <a:pPr marL="457200" indent="-457200">
              <a:buAutoNum type="arabicPeriod"/>
            </a:pPr>
            <a:r>
              <a:rPr lang="en-CA" sz="2800" dirty="0"/>
              <a:t>Find the volume of a cube that measures 2.3 cm by 3.55 cm by 2.14159 cm.</a:t>
            </a:r>
          </a:p>
          <a:p>
            <a:pPr marL="457200" indent="-457200">
              <a:buAutoNum type="arabicPeriod"/>
            </a:pPr>
            <a:r>
              <a:rPr lang="en-CA" sz="2800" dirty="0"/>
              <a:t>Add the measurements:  2.500 kg,  354.2 g, 153.78 g</a:t>
            </a:r>
          </a:p>
          <a:p>
            <a:pPr marL="0" indent="0">
              <a:buNone/>
            </a:pPr>
            <a:r>
              <a:rPr lang="en-CA" sz="2800" dirty="0"/>
              <a:t>Also:  Do the worksheet entitled “Significant Figures”</a:t>
            </a:r>
          </a:p>
          <a:p>
            <a:pPr marL="514350" indent="-514350">
              <a:buAutoNum type="arabicPeriod"/>
            </a:pPr>
            <a:endParaRPr lang="en-CA" sz="2800" dirty="0"/>
          </a:p>
          <a:p>
            <a:pPr marL="0" indent="0">
              <a:buNone/>
            </a:pPr>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12</a:t>
            </a:fld>
            <a:endParaRPr lang="en-CA"/>
          </a:p>
        </p:txBody>
      </p:sp>
    </p:spTree>
    <p:extLst>
      <p:ext uri="{BB962C8B-B14F-4D97-AF65-F5344CB8AC3E}">
        <p14:creationId xmlns:p14="http://schemas.microsoft.com/office/powerpoint/2010/main" val="56041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1F11EC-65E9-447B-B0E6-A1466BD3AAA0}" type="slidenum">
              <a:rPr lang="en-CA" smtClean="0"/>
              <a:pPr/>
              <a:t>13</a:t>
            </a:fld>
            <a:endParaRPr lang="en-CA"/>
          </a:p>
        </p:txBody>
      </p:sp>
      <p:graphicFrame>
        <p:nvGraphicFramePr>
          <p:cNvPr id="5" name="Table 4"/>
          <p:cNvGraphicFramePr>
            <a:graphicFrameLocks noGrp="1"/>
          </p:cNvGraphicFramePr>
          <p:nvPr>
            <p:extLst>
              <p:ext uri="{D42A27DB-BD31-4B8C-83A1-F6EECF244321}">
                <p14:modId xmlns:p14="http://schemas.microsoft.com/office/powerpoint/2010/main" val="125453623"/>
              </p:ext>
            </p:extLst>
          </p:nvPr>
        </p:nvGraphicFramePr>
        <p:xfrm>
          <a:off x="1700463" y="1043739"/>
          <a:ext cx="4852737" cy="4525960"/>
        </p:xfrm>
        <a:graphic>
          <a:graphicData uri="http://schemas.openxmlformats.org/drawingml/2006/table">
            <a:tbl>
              <a:tblPr firstRow="1" firstCol="1" bandRow="1">
                <a:tableStyleId>{5C22544A-7EE6-4342-B048-85BDC9FD1C3A}</a:tableStyleId>
              </a:tblPr>
              <a:tblGrid>
                <a:gridCol w="1998186">
                  <a:extLst>
                    <a:ext uri="{9D8B030D-6E8A-4147-A177-3AD203B41FA5}">
                      <a16:colId xmlns:a16="http://schemas.microsoft.com/office/drawing/2014/main" val="3779396594"/>
                    </a:ext>
                  </a:extLst>
                </a:gridCol>
                <a:gridCol w="2854551">
                  <a:extLst>
                    <a:ext uri="{9D8B030D-6E8A-4147-A177-3AD203B41FA5}">
                      <a16:colId xmlns:a16="http://schemas.microsoft.com/office/drawing/2014/main" val="4088958547"/>
                    </a:ext>
                  </a:extLst>
                </a:gridCol>
              </a:tblGrid>
              <a:tr h="452596">
                <a:tc>
                  <a:txBody>
                    <a:bodyPr/>
                    <a:lstStyle/>
                    <a:p>
                      <a:pPr marL="0" marR="0" algn="ctr">
                        <a:lnSpc>
                          <a:spcPct val="107000"/>
                        </a:lnSpc>
                        <a:spcBef>
                          <a:spcPts val="0"/>
                        </a:spcBef>
                        <a:spcAft>
                          <a:spcPts val="0"/>
                        </a:spcAft>
                      </a:pPr>
                      <a:r>
                        <a:rPr lang="en-US" sz="2800">
                          <a:effectLst/>
                        </a:rPr>
                        <a:t>Metal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Density (g/cm</a:t>
                      </a:r>
                      <a:r>
                        <a:rPr lang="en-US" sz="2800" baseline="30000">
                          <a:effectLst/>
                        </a:rPr>
                        <a:t>3</a:t>
                      </a:r>
                      <a:r>
                        <a:rPr lang="en-US" sz="28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673328162"/>
                  </a:ext>
                </a:extLst>
              </a:tr>
              <a:tr h="452596">
                <a:tc>
                  <a:txBody>
                    <a:bodyPr/>
                    <a:lstStyle/>
                    <a:p>
                      <a:pPr marL="0" marR="0" algn="ctr">
                        <a:lnSpc>
                          <a:spcPct val="107000"/>
                        </a:lnSpc>
                        <a:spcBef>
                          <a:spcPts val="0"/>
                        </a:spcBef>
                        <a:spcAft>
                          <a:spcPts val="0"/>
                        </a:spcAft>
                      </a:pPr>
                      <a:r>
                        <a:rPr lang="en-US" sz="2800">
                          <a:effectLst/>
                        </a:rPr>
                        <a:t>Aluminum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2.70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2055069895"/>
                  </a:ext>
                </a:extLst>
              </a:tr>
              <a:tr h="452596">
                <a:tc>
                  <a:txBody>
                    <a:bodyPr/>
                    <a:lstStyle/>
                    <a:p>
                      <a:pPr marL="0" marR="0" algn="ctr">
                        <a:lnSpc>
                          <a:spcPct val="107000"/>
                        </a:lnSpc>
                        <a:spcBef>
                          <a:spcPts val="0"/>
                        </a:spcBef>
                        <a:spcAft>
                          <a:spcPts val="0"/>
                        </a:spcAft>
                      </a:pPr>
                      <a:r>
                        <a:rPr lang="en-US" sz="2800">
                          <a:effectLst/>
                        </a:rPr>
                        <a:t>Copper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8.95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790684181"/>
                  </a:ext>
                </a:extLst>
              </a:tr>
              <a:tr h="452596">
                <a:tc>
                  <a:txBody>
                    <a:bodyPr/>
                    <a:lstStyle/>
                    <a:p>
                      <a:pPr marL="0" marR="0" algn="ctr">
                        <a:lnSpc>
                          <a:spcPct val="107000"/>
                        </a:lnSpc>
                        <a:spcBef>
                          <a:spcPts val="0"/>
                        </a:spcBef>
                        <a:spcAft>
                          <a:spcPts val="0"/>
                        </a:spcAft>
                      </a:pPr>
                      <a:r>
                        <a:rPr lang="en-US" sz="2800">
                          <a:effectLst/>
                        </a:rPr>
                        <a:t>Gold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946403978"/>
                  </a:ext>
                </a:extLst>
              </a:tr>
              <a:tr h="452596">
                <a:tc>
                  <a:txBody>
                    <a:bodyPr/>
                    <a:lstStyle/>
                    <a:p>
                      <a:pPr marL="0" marR="0" algn="ctr">
                        <a:lnSpc>
                          <a:spcPct val="107000"/>
                        </a:lnSpc>
                        <a:spcBef>
                          <a:spcPts val="0"/>
                        </a:spcBef>
                        <a:spcAft>
                          <a:spcPts val="0"/>
                        </a:spcAft>
                      </a:pPr>
                      <a:r>
                        <a:rPr lang="en-US" sz="2800">
                          <a:effectLst/>
                        </a:rPr>
                        <a:t>Iron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7.87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638138839"/>
                  </a:ext>
                </a:extLst>
              </a:tr>
              <a:tr h="452596">
                <a:tc>
                  <a:txBody>
                    <a:bodyPr/>
                    <a:lstStyle/>
                    <a:p>
                      <a:pPr marL="0" marR="0" algn="ctr">
                        <a:lnSpc>
                          <a:spcPct val="107000"/>
                        </a:lnSpc>
                        <a:spcBef>
                          <a:spcPts val="0"/>
                        </a:spcBef>
                        <a:spcAft>
                          <a:spcPts val="0"/>
                        </a:spcAft>
                      </a:pPr>
                      <a:r>
                        <a:rPr lang="en-US" sz="2800">
                          <a:effectLst/>
                        </a:rPr>
                        <a:t>Lead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510821127"/>
                  </a:ext>
                </a:extLst>
              </a:tr>
              <a:tr h="452596">
                <a:tc>
                  <a:txBody>
                    <a:bodyPr/>
                    <a:lstStyle/>
                    <a:p>
                      <a:pPr marL="0" marR="0" algn="ctr">
                        <a:lnSpc>
                          <a:spcPct val="107000"/>
                        </a:lnSpc>
                        <a:spcBef>
                          <a:spcPts val="0"/>
                        </a:spcBef>
                        <a:spcAft>
                          <a:spcPts val="0"/>
                        </a:spcAft>
                      </a:pPr>
                      <a:r>
                        <a:rPr lang="en-US" sz="2800">
                          <a:effectLst/>
                        </a:rPr>
                        <a:t>Magnesium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1.74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1627070835"/>
                  </a:ext>
                </a:extLst>
              </a:tr>
              <a:tr h="452596">
                <a:tc>
                  <a:txBody>
                    <a:bodyPr/>
                    <a:lstStyle/>
                    <a:p>
                      <a:pPr marL="0" marR="0" algn="ctr">
                        <a:lnSpc>
                          <a:spcPct val="107000"/>
                        </a:lnSpc>
                        <a:spcBef>
                          <a:spcPts val="0"/>
                        </a:spcBef>
                        <a:spcAft>
                          <a:spcPts val="0"/>
                        </a:spcAft>
                      </a:pPr>
                      <a:r>
                        <a:rPr lang="en-US" sz="2800">
                          <a:effectLst/>
                        </a:rPr>
                        <a:t>Silver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10.5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1043241790"/>
                  </a:ext>
                </a:extLst>
              </a:tr>
              <a:tr h="452596">
                <a:tc>
                  <a:txBody>
                    <a:bodyPr/>
                    <a:lstStyle/>
                    <a:p>
                      <a:pPr marL="0" marR="0" algn="ctr">
                        <a:lnSpc>
                          <a:spcPct val="107000"/>
                        </a:lnSpc>
                        <a:spcBef>
                          <a:spcPts val="0"/>
                        </a:spcBef>
                        <a:spcAft>
                          <a:spcPts val="0"/>
                        </a:spcAft>
                      </a:pPr>
                      <a:r>
                        <a:rPr lang="en-US" sz="2800">
                          <a:effectLst/>
                        </a:rPr>
                        <a:t>Tin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a:effectLst/>
                        </a:rPr>
                        <a:t>7.26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535005169"/>
                  </a:ext>
                </a:extLst>
              </a:tr>
              <a:tr h="452596">
                <a:tc>
                  <a:txBody>
                    <a:bodyPr/>
                    <a:lstStyle/>
                    <a:p>
                      <a:pPr marL="0" marR="0" algn="ctr">
                        <a:lnSpc>
                          <a:spcPct val="107000"/>
                        </a:lnSpc>
                        <a:spcBef>
                          <a:spcPts val="0"/>
                        </a:spcBef>
                        <a:spcAft>
                          <a:spcPts val="0"/>
                        </a:spcAft>
                      </a:pPr>
                      <a:r>
                        <a:rPr lang="en-US" sz="2800">
                          <a:effectLst/>
                        </a:rPr>
                        <a:t>zinc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tc>
                  <a:txBody>
                    <a:bodyPr/>
                    <a:lstStyle/>
                    <a:p>
                      <a:pPr marL="0" marR="0" algn="ctr">
                        <a:lnSpc>
                          <a:spcPct val="107000"/>
                        </a:lnSpc>
                        <a:spcBef>
                          <a:spcPts val="0"/>
                        </a:spcBef>
                        <a:spcAft>
                          <a:spcPts val="0"/>
                        </a:spcAft>
                      </a:pPr>
                      <a:r>
                        <a:rPr lang="en-US" sz="2800" dirty="0">
                          <a:effectLst/>
                        </a:rPr>
                        <a:t>7.14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448" marR="63448" marT="0" marB="0"/>
                </a:tc>
                <a:extLst>
                  <a:ext uri="{0D108BD9-81ED-4DB2-BD59-A6C34878D82A}">
                    <a16:rowId xmlns:a16="http://schemas.microsoft.com/office/drawing/2014/main" val="3858500944"/>
                  </a:ext>
                </a:extLst>
              </a:tr>
            </a:tbl>
          </a:graphicData>
        </a:graphic>
      </p:graphicFrame>
      <p:sp>
        <p:nvSpPr>
          <p:cNvPr id="6" name="Rectangle 1"/>
          <p:cNvSpPr>
            <a:spLocks noChangeArrowheads="1"/>
          </p:cNvSpPr>
          <p:nvPr/>
        </p:nvSpPr>
        <p:spPr bwMode="auto">
          <a:xfrm>
            <a:off x="1297406" y="58653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1"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Density of some metals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690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67" y="20712"/>
            <a:ext cx="8229600" cy="793104"/>
          </a:xfrm>
        </p:spPr>
        <p:txBody>
          <a:bodyPr>
            <a:normAutofit/>
          </a:bodyPr>
          <a:lstStyle/>
          <a:p>
            <a:r>
              <a:rPr lang="en-CA" dirty="0"/>
              <a:t>Density</a:t>
            </a:r>
          </a:p>
        </p:txBody>
      </p:sp>
      <p:sp>
        <p:nvSpPr>
          <p:cNvPr id="3" name="Content Placeholder 2"/>
          <p:cNvSpPr>
            <a:spLocks noGrp="1"/>
          </p:cNvSpPr>
          <p:nvPr>
            <p:ph idx="1"/>
          </p:nvPr>
        </p:nvSpPr>
        <p:spPr>
          <a:xfrm>
            <a:off x="163286" y="626632"/>
            <a:ext cx="8980714" cy="1481328"/>
          </a:xfrm>
        </p:spPr>
        <p:txBody>
          <a:bodyPr>
            <a:normAutofit/>
          </a:bodyPr>
          <a:lstStyle/>
          <a:p>
            <a:pPr marL="0" indent="0">
              <a:buNone/>
            </a:pPr>
            <a:r>
              <a:rPr lang="en-CA" dirty="0"/>
              <a:t>Density is the volume/mass relationship of an object.</a:t>
            </a:r>
          </a:p>
        </p:txBody>
      </p:sp>
      <mc:AlternateContent xmlns:mc="http://schemas.openxmlformats.org/markup-compatibility/2006" xmlns:a14="http://schemas.microsoft.com/office/drawing/2010/main">
        <mc:Choice Requires="a14">
          <p:sp>
            <p:nvSpPr>
              <p:cNvPr id="5" name="TextBox 4"/>
              <p:cNvSpPr txBox="1"/>
              <p:nvPr/>
            </p:nvSpPr>
            <p:spPr>
              <a:xfrm>
                <a:off x="1872253" y="1523264"/>
                <a:ext cx="2226250" cy="1451744"/>
              </a:xfrm>
              <a:prstGeom prst="rect">
                <a:avLst/>
              </a:prstGeom>
              <a:solidFill>
                <a:srgbClr val="FFFFCC"/>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el-GR" sz="6600" i="1" dirty="0">
                    <a:latin typeface="Cambria Math"/>
                    <a:ea typeface="Cambria Math"/>
                  </a:rPr>
                  <a:t>ρ</a:t>
                </a:r>
                <a:r>
                  <a:rPr lang="en-CA" sz="6600" i="1" dirty="0">
                    <a:latin typeface="Cambria Math"/>
                    <a:ea typeface="Cambria Math"/>
                  </a:rPr>
                  <a:t> </a:t>
                </a:r>
                <a:r>
                  <a:rPr lang="en-CA" sz="6600" dirty="0">
                    <a:latin typeface="Cambria Math"/>
                    <a:ea typeface="Cambria Math"/>
                  </a:rPr>
                  <a:t>= </a:t>
                </a:r>
                <a14:m>
                  <m:oMath xmlns:m="http://schemas.openxmlformats.org/officeDocument/2006/math">
                    <m:f>
                      <m:fPr>
                        <m:ctrlPr>
                          <a:rPr lang="en-CA" sz="6600" i="1" smtClean="0">
                            <a:latin typeface="Cambria Math" panose="02040503050406030204" pitchFamily="18" charset="0"/>
                            <a:ea typeface="Cambria Math"/>
                          </a:rPr>
                        </m:ctrlPr>
                      </m:fPr>
                      <m:num>
                        <m:r>
                          <a:rPr lang="en-CA" sz="6600" b="0" i="1" smtClean="0">
                            <a:latin typeface="Cambria Math"/>
                            <a:ea typeface="Cambria Math"/>
                          </a:rPr>
                          <m:t>𝑚</m:t>
                        </m:r>
                      </m:num>
                      <m:den>
                        <m:r>
                          <a:rPr lang="en-CA" sz="6600" b="0" i="1" smtClean="0">
                            <a:latin typeface="Cambria Math"/>
                            <a:ea typeface="Cambria Math"/>
                          </a:rPr>
                          <m:t>𝑉</m:t>
                        </m:r>
                      </m:den>
                    </m:f>
                  </m:oMath>
                </a14:m>
                <a:endParaRPr lang="en-CA" sz="4800" dirty="0"/>
              </a:p>
            </p:txBody>
          </p:sp>
        </mc:Choice>
        <mc:Fallback xmlns="">
          <p:sp>
            <p:nvSpPr>
              <p:cNvPr id="5" name="TextBox 4"/>
              <p:cNvSpPr txBox="1">
                <a:spLocks noRot="1" noChangeAspect="1" noMove="1" noResize="1" noEditPoints="1" noAdjustHandles="1" noChangeArrowheads="1" noChangeShapeType="1" noTextEdit="1"/>
              </p:cNvSpPr>
              <p:nvPr/>
            </p:nvSpPr>
            <p:spPr>
              <a:xfrm>
                <a:off x="1872253" y="1523264"/>
                <a:ext cx="2226250" cy="1451744"/>
              </a:xfrm>
              <a:prstGeom prst="rect">
                <a:avLst/>
              </a:prstGeom>
              <a:blipFill>
                <a:blip r:embed="rId2"/>
                <a:stretch>
                  <a:fillRect/>
                </a:stretch>
              </a:blipFill>
              <a:ln>
                <a:solidFill>
                  <a:schemeClr val="tx1"/>
                </a:solidFill>
              </a:ln>
              <a:effectLst>
                <a:outerShdw blurRad="50800" dist="38100" dir="2700000" algn="tl" rotWithShape="0">
                  <a:prstClr val="black">
                    <a:alpha val="40000"/>
                  </a:prstClr>
                </a:outerShdw>
              </a:effectLst>
            </p:spPr>
            <p:txBody>
              <a:bodyPr/>
              <a:lstStyle/>
              <a:p>
                <a:r>
                  <a:rPr lang="en-CA">
                    <a:noFill/>
                  </a:rPr>
                  <a:t> </a:t>
                </a:r>
              </a:p>
            </p:txBody>
          </p:sp>
        </mc:Fallback>
      </mc:AlternateContent>
      <p:sp>
        <p:nvSpPr>
          <p:cNvPr id="6" name="TextBox 5"/>
          <p:cNvSpPr txBox="1"/>
          <p:nvPr/>
        </p:nvSpPr>
        <p:spPr>
          <a:xfrm>
            <a:off x="163286" y="3239214"/>
            <a:ext cx="8513081" cy="1384995"/>
          </a:xfrm>
          <a:prstGeom prst="rect">
            <a:avLst/>
          </a:prstGeom>
          <a:noFill/>
        </p:spPr>
        <p:txBody>
          <a:bodyPr wrap="square" rtlCol="0">
            <a:spAutoFit/>
          </a:bodyPr>
          <a:lstStyle/>
          <a:p>
            <a:r>
              <a:rPr lang="en-CA" sz="2800" dirty="0"/>
              <a:t>Where:  </a:t>
            </a:r>
            <a:r>
              <a:rPr lang="el-GR" sz="2800" i="1" dirty="0">
                <a:latin typeface="Cambria Math"/>
                <a:ea typeface="Cambria Math"/>
              </a:rPr>
              <a:t>ρ</a:t>
            </a:r>
            <a:r>
              <a:rPr lang="en-CA" sz="2800" i="1" dirty="0">
                <a:latin typeface="Cambria Math"/>
                <a:ea typeface="Cambria Math"/>
              </a:rPr>
              <a:t> </a:t>
            </a:r>
            <a:r>
              <a:rPr lang="en-CA" sz="2800" dirty="0">
                <a:latin typeface="Cambria Math"/>
                <a:ea typeface="Cambria Math"/>
              </a:rPr>
              <a:t>= </a:t>
            </a:r>
            <a:r>
              <a:rPr lang="en-CA" sz="2800" dirty="0">
                <a:ea typeface="Cambria Math"/>
              </a:rPr>
              <a:t>the density of the object, in g/cm</a:t>
            </a:r>
            <a:r>
              <a:rPr lang="en-CA" sz="2800" baseline="30000" dirty="0">
                <a:ea typeface="Cambria Math"/>
              </a:rPr>
              <a:t>3</a:t>
            </a:r>
            <a:r>
              <a:rPr lang="en-CA" sz="2800" dirty="0">
                <a:ea typeface="Cambria Math"/>
              </a:rPr>
              <a:t> or g/mL</a:t>
            </a:r>
          </a:p>
          <a:p>
            <a:r>
              <a:rPr lang="en-CA" sz="2800" dirty="0">
                <a:ea typeface="Cambria Math"/>
              </a:rPr>
              <a:t>	    m = the mass of the object, in g</a:t>
            </a:r>
          </a:p>
          <a:p>
            <a:r>
              <a:rPr lang="en-CA" sz="2800" dirty="0">
                <a:ea typeface="Cambria Math"/>
              </a:rPr>
              <a:t>	    V = the volume of the object, in cm</a:t>
            </a:r>
            <a:r>
              <a:rPr lang="en-CA" sz="2800" baseline="30000" dirty="0">
                <a:ea typeface="Cambria Math"/>
              </a:rPr>
              <a:t>3</a:t>
            </a:r>
            <a:r>
              <a:rPr lang="en-CA" sz="2800" dirty="0">
                <a:ea typeface="Cambria Math"/>
              </a:rPr>
              <a:t> or mL</a:t>
            </a:r>
            <a:endParaRPr lang="en-CA" sz="2800" dirty="0"/>
          </a:p>
        </p:txBody>
      </p:sp>
      <p:sp>
        <p:nvSpPr>
          <p:cNvPr id="7" name="Isosceles Triangle 6"/>
          <p:cNvSpPr/>
          <p:nvPr/>
        </p:nvSpPr>
        <p:spPr>
          <a:xfrm>
            <a:off x="4947961" y="1325906"/>
            <a:ext cx="2029968" cy="1451744"/>
          </a:xfrm>
          <a:prstGeom prst="triangle">
            <a:avLst/>
          </a:prstGeom>
          <a:solidFill>
            <a:srgbClr val="FFFFCC"/>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l-GR" sz="3200" i="1" dirty="0">
                <a:solidFill>
                  <a:schemeClr val="tx1"/>
                </a:solidFill>
                <a:latin typeface="Cambria Math"/>
                <a:ea typeface="Cambria Math"/>
              </a:rPr>
              <a:t>ρ</a:t>
            </a:r>
            <a:r>
              <a:rPr lang="en-CA" sz="3200" i="1" dirty="0">
                <a:solidFill>
                  <a:schemeClr val="tx1"/>
                </a:solidFill>
                <a:latin typeface="Cambria Math"/>
                <a:ea typeface="Cambria Math"/>
              </a:rPr>
              <a:t>     V</a:t>
            </a:r>
            <a:endParaRPr lang="en-CA" sz="3200" dirty="0">
              <a:solidFill>
                <a:schemeClr val="tx1"/>
              </a:solidFill>
            </a:endParaRPr>
          </a:p>
        </p:txBody>
      </p:sp>
      <p:sp>
        <p:nvSpPr>
          <p:cNvPr id="8" name="TextBox 7"/>
          <p:cNvSpPr txBox="1"/>
          <p:nvPr/>
        </p:nvSpPr>
        <p:spPr>
          <a:xfrm>
            <a:off x="5721533" y="1499376"/>
            <a:ext cx="482824" cy="523220"/>
          </a:xfrm>
          <a:prstGeom prst="rect">
            <a:avLst/>
          </a:prstGeom>
          <a:noFill/>
        </p:spPr>
        <p:txBody>
          <a:bodyPr wrap="none" rtlCol="0">
            <a:spAutoFit/>
          </a:bodyPr>
          <a:lstStyle/>
          <a:p>
            <a:r>
              <a:rPr lang="en-CA" sz="2800" i="1" dirty="0">
                <a:latin typeface="Cambria Math" pitchFamily="18" charset="0"/>
                <a:ea typeface="Cambria Math" pitchFamily="18" charset="0"/>
              </a:rPr>
              <a:t>m</a:t>
            </a:r>
            <a:endParaRPr lang="en-CA" i="1" dirty="0">
              <a:latin typeface="Cambria Math" pitchFamily="18" charset="0"/>
              <a:ea typeface="Cambria Math" pitchFamily="18" charset="0"/>
            </a:endParaRPr>
          </a:p>
        </p:txBody>
      </p:sp>
      <p:cxnSp>
        <p:nvCxnSpPr>
          <p:cNvPr id="10" name="Straight Connector 9"/>
          <p:cNvCxnSpPr>
            <a:stCxn id="7" idx="1"/>
            <a:endCxn id="7" idx="5"/>
          </p:cNvCxnSpPr>
          <p:nvPr/>
        </p:nvCxnSpPr>
        <p:spPr>
          <a:xfrm>
            <a:off x="5455453" y="2051778"/>
            <a:ext cx="101498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7" idx="3"/>
          </p:cNvCxnSpPr>
          <p:nvPr/>
        </p:nvCxnSpPr>
        <p:spPr>
          <a:xfrm>
            <a:off x="5962945" y="2051778"/>
            <a:ext cx="0" cy="72587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29910" y="1949604"/>
            <a:ext cx="386644" cy="369332"/>
          </a:xfrm>
          <a:prstGeom prst="rect">
            <a:avLst/>
          </a:prstGeom>
          <a:noFill/>
        </p:spPr>
        <p:txBody>
          <a:bodyPr wrap="none" rtlCol="0">
            <a:spAutoFit/>
          </a:bodyPr>
          <a:lstStyle/>
          <a:p>
            <a:r>
              <a:rPr lang="en-CA" dirty="0"/>
              <a:t>or</a:t>
            </a:r>
          </a:p>
        </p:txBody>
      </p:sp>
      <p:sp>
        <p:nvSpPr>
          <p:cNvPr id="24" name="TextBox 23"/>
          <p:cNvSpPr txBox="1"/>
          <p:nvPr/>
        </p:nvSpPr>
        <p:spPr>
          <a:xfrm>
            <a:off x="231419" y="4824163"/>
            <a:ext cx="3281668" cy="523220"/>
          </a:xfrm>
          <a:prstGeom prst="rect">
            <a:avLst/>
          </a:prstGeom>
          <a:solidFill>
            <a:srgbClr val="FFFFCC"/>
          </a:solidFill>
          <a:ln>
            <a:solidFill>
              <a:schemeClr val="tx1"/>
            </a:solidFill>
          </a:ln>
        </p:spPr>
        <p:txBody>
          <a:bodyPr wrap="none" rtlCol="0">
            <a:spAutoFit/>
          </a:bodyPr>
          <a:lstStyle/>
          <a:p>
            <a:r>
              <a:rPr lang="el-GR" sz="2800" i="1" dirty="0">
                <a:latin typeface="Cambria Math"/>
                <a:ea typeface="Cambria Math"/>
              </a:rPr>
              <a:t>ρ</a:t>
            </a:r>
            <a:r>
              <a:rPr lang="en-CA" sz="2800" i="1" baseline="-25000" dirty="0">
                <a:latin typeface="Cambria Math"/>
                <a:ea typeface="Cambria Math"/>
              </a:rPr>
              <a:t>w</a:t>
            </a:r>
            <a:r>
              <a:rPr lang="en-CA" sz="2800" i="1" dirty="0">
                <a:latin typeface="Cambria Math"/>
                <a:ea typeface="Cambria Math"/>
              </a:rPr>
              <a:t> </a:t>
            </a:r>
            <a:r>
              <a:rPr lang="en-CA" sz="2800" dirty="0">
                <a:latin typeface="Cambria Math"/>
                <a:ea typeface="Cambria Math"/>
              </a:rPr>
              <a:t>= 1 </a:t>
            </a:r>
            <a:r>
              <a:rPr lang="en-CA" sz="2800" baseline="30000" dirty="0">
                <a:latin typeface="Cambria Math"/>
                <a:ea typeface="Cambria Math"/>
              </a:rPr>
              <a:t>g</a:t>
            </a:r>
            <a:r>
              <a:rPr lang="en-CA" sz="2800" i="1" dirty="0">
                <a:latin typeface="Cambria Math"/>
                <a:ea typeface="Cambria Math"/>
              </a:rPr>
              <a:t>/</a:t>
            </a:r>
            <a:r>
              <a:rPr lang="en-CA" sz="2800" baseline="-25000" dirty="0">
                <a:latin typeface="Cambria Math"/>
                <a:ea typeface="Cambria Math"/>
              </a:rPr>
              <a:t>mL</a:t>
            </a:r>
            <a:r>
              <a:rPr lang="en-CA" sz="2800" dirty="0">
                <a:latin typeface="Cambria Math"/>
                <a:ea typeface="Cambria Math"/>
              </a:rPr>
              <a:t> = 1 </a:t>
            </a:r>
            <a:r>
              <a:rPr lang="en-CA" sz="2800" baseline="30000" dirty="0">
                <a:latin typeface="Cambria Math"/>
                <a:ea typeface="Cambria Math"/>
              </a:rPr>
              <a:t>g</a:t>
            </a:r>
            <a:r>
              <a:rPr lang="en-CA" sz="2800" i="1" dirty="0">
                <a:latin typeface="Cambria Math"/>
                <a:ea typeface="Cambria Math"/>
              </a:rPr>
              <a:t>/</a:t>
            </a:r>
            <a:r>
              <a:rPr lang="en-CA" sz="2800" baseline="-25000" dirty="0">
                <a:latin typeface="Cambria Math"/>
                <a:ea typeface="Cambria Math"/>
              </a:rPr>
              <a:t>cm</a:t>
            </a:r>
            <a:r>
              <a:rPr lang="en-CA" sz="2000" baseline="30000" dirty="0">
                <a:latin typeface="Cambria Math"/>
                <a:ea typeface="Cambria Math"/>
              </a:rPr>
              <a:t>3</a:t>
            </a:r>
            <a:endParaRPr lang="en-CA" sz="2000" baseline="30000" dirty="0"/>
          </a:p>
        </p:txBody>
      </p:sp>
      <p:sp>
        <p:nvSpPr>
          <p:cNvPr id="25" name="TextBox 24"/>
          <p:cNvSpPr txBox="1"/>
          <p:nvPr/>
        </p:nvSpPr>
        <p:spPr>
          <a:xfrm>
            <a:off x="3721761" y="4882767"/>
            <a:ext cx="4965192" cy="1323439"/>
          </a:xfrm>
          <a:prstGeom prst="rect">
            <a:avLst/>
          </a:prstGeom>
          <a:noFill/>
        </p:spPr>
        <p:txBody>
          <a:bodyPr wrap="square" rtlCol="0">
            <a:spAutoFit/>
          </a:bodyPr>
          <a:lstStyle/>
          <a:p>
            <a:r>
              <a:rPr lang="en-CA" sz="2000" b="1" i="1" dirty="0">
                <a:solidFill>
                  <a:srgbClr val="C00000"/>
                </a:solidFill>
              </a:rPr>
              <a:t>The density of water is 1 g/</a:t>
            </a:r>
            <a:r>
              <a:rPr lang="en-CA" sz="2000" b="1" i="1" dirty="0" err="1">
                <a:solidFill>
                  <a:srgbClr val="C00000"/>
                </a:solidFill>
              </a:rPr>
              <a:t>mL.</a:t>
            </a:r>
            <a:r>
              <a:rPr lang="en-CA" sz="2000" b="1" i="1" dirty="0">
                <a:solidFill>
                  <a:srgbClr val="C00000"/>
                </a:solidFill>
              </a:rPr>
              <a:t>  </a:t>
            </a:r>
          </a:p>
          <a:p>
            <a:r>
              <a:rPr lang="en-CA" sz="2000" b="1" i="1" dirty="0">
                <a:solidFill>
                  <a:srgbClr val="C00000"/>
                </a:solidFill>
              </a:rPr>
              <a:t>This is not true of other substances.  </a:t>
            </a:r>
          </a:p>
          <a:p>
            <a:r>
              <a:rPr lang="en-CA" sz="2000" b="1" i="1" dirty="0">
                <a:solidFill>
                  <a:srgbClr val="C00000"/>
                </a:solidFill>
              </a:rPr>
              <a:t>Objects with less density than water will float.  Objects with greater density will sink.</a:t>
            </a:r>
          </a:p>
        </p:txBody>
      </p:sp>
      <p:sp>
        <p:nvSpPr>
          <p:cNvPr id="9" name="Slide Number Placeholder 8"/>
          <p:cNvSpPr>
            <a:spLocks noGrp="1"/>
          </p:cNvSpPr>
          <p:nvPr>
            <p:ph type="sldNum" sz="quarter" idx="12"/>
          </p:nvPr>
        </p:nvSpPr>
        <p:spPr/>
        <p:txBody>
          <a:bodyPr/>
          <a:lstStyle/>
          <a:p>
            <a:fld id="{CE1F11EC-65E9-447B-B0E6-A1466BD3AAA0}" type="slidenum">
              <a:rPr lang="en-CA" smtClean="0"/>
              <a:pPr/>
              <a:t>14</a:t>
            </a:fld>
            <a:endParaRPr lang="en-CA"/>
          </a:p>
        </p:txBody>
      </p:sp>
      <p:sp>
        <p:nvSpPr>
          <p:cNvPr id="11" name="TextBox 10"/>
          <p:cNvSpPr txBox="1"/>
          <p:nvPr/>
        </p:nvSpPr>
        <p:spPr>
          <a:xfrm>
            <a:off x="5224046" y="683654"/>
            <a:ext cx="1216152" cy="3170099"/>
          </a:xfrm>
          <a:prstGeom prst="rect">
            <a:avLst/>
          </a:prstGeom>
          <a:noFill/>
        </p:spPr>
        <p:txBody>
          <a:bodyPr wrap="square" rtlCol="0">
            <a:spAutoFit/>
          </a:bodyPr>
          <a:lstStyle/>
          <a:p>
            <a:r>
              <a:rPr lang="en-US" sz="20000" b="1" dirty="0">
                <a:solidFill>
                  <a:srgbClr val="C00000"/>
                </a:solidFill>
              </a:rPr>
              <a:t>X</a:t>
            </a:r>
          </a:p>
        </p:txBody>
      </p:sp>
    </p:spTree>
    <p:extLst>
      <p:ext uri="{BB962C8B-B14F-4D97-AF65-F5344CB8AC3E}">
        <p14:creationId xmlns:p14="http://schemas.microsoft.com/office/powerpoint/2010/main" val="19463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487"/>
            <a:ext cx="8229600" cy="1143000"/>
          </a:xfrm>
        </p:spPr>
        <p:txBody>
          <a:bodyPr/>
          <a:lstStyle/>
          <a:p>
            <a:r>
              <a:rPr lang="en-CA" dirty="0"/>
              <a:t>Solving Problems</a:t>
            </a:r>
          </a:p>
        </p:txBody>
      </p:sp>
      <p:sp>
        <p:nvSpPr>
          <p:cNvPr id="3" name="Content Placeholder 2"/>
          <p:cNvSpPr>
            <a:spLocks noGrp="1"/>
          </p:cNvSpPr>
          <p:nvPr>
            <p:ph idx="1"/>
          </p:nvPr>
        </p:nvSpPr>
        <p:spPr>
          <a:xfrm>
            <a:off x="0" y="849571"/>
            <a:ext cx="9029700" cy="4525963"/>
          </a:xfrm>
        </p:spPr>
        <p:txBody>
          <a:bodyPr>
            <a:normAutofit fontScale="92500" lnSpcReduction="20000"/>
          </a:bodyPr>
          <a:lstStyle/>
          <a:p>
            <a:r>
              <a:rPr lang="en-CA" dirty="0"/>
              <a:t>When solving Chemistry problems on a test or exam, it is important not only to find the correct answer, but to </a:t>
            </a:r>
            <a:r>
              <a:rPr lang="en-CA" b="1" u="sng" dirty="0"/>
              <a:t>justify it</a:t>
            </a:r>
            <a:r>
              <a:rPr lang="en-CA" dirty="0"/>
              <a:t>.  </a:t>
            </a:r>
          </a:p>
          <a:p>
            <a:pPr marL="0" indent="0">
              <a:buNone/>
            </a:pPr>
            <a:endParaRPr lang="en-CA" dirty="0"/>
          </a:p>
          <a:p>
            <a:pPr marL="971550" lvl="1" indent="-514350">
              <a:spcAft>
                <a:spcPts val="600"/>
              </a:spcAft>
              <a:buAutoNum type="arabicPeriod"/>
            </a:pPr>
            <a:r>
              <a:rPr lang="en-CA" dirty="0"/>
              <a:t>Show your </a:t>
            </a:r>
            <a:r>
              <a:rPr lang="en-CA" b="1" u="sng" dirty="0"/>
              <a:t>data</a:t>
            </a:r>
            <a:r>
              <a:rPr lang="en-CA" dirty="0"/>
              <a:t>,  </a:t>
            </a:r>
          </a:p>
          <a:p>
            <a:pPr marL="971550" lvl="1" indent="-514350">
              <a:spcAft>
                <a:spcPts val="600"/>
              </a:spcAft>
              <a:buAutoNum type="arabicPeriod"/>
            </a:pPr>
            <a:r>
              <a:rPr lang="en-CA" dirty="0"/>
              <a:t>Show your work, including the </a:t>
            </a:r>
            <a:r>
              <a:rPr lang="en-CA" b="1" u="sng" dirty="0"/>
              <a:t>formulas</a:t>
            </a:r>
            <a:r>
              <a:rPr lang="en-CA" dirty="0"/>
              <a:t> you used and the </a:t>
            </a:r>
            <a:r>
              <a:rPr lang="en-CA" b="1" u="sng" dirty="0"/>
              <a:t>substitutions</a:t>
            </a:r>
            <a:r>
              <a:rPr lang="en-CA" dirty="0"/>
              <a:t> you made.</a:t>
            </a:r>
          </a:p>
          <a:p>
            <a:pPr marL="971550" lvl="1" indent="-514350">
              <a:spcAft>
                <a:spcPts val="600"/>
              </a:spcAft>
              <a:buAutoNum type="arabicPeriod"/>
            </a:pPr>
            <a:r>
              <a:rPr lang="en-CA" dirty="0"/>
              <a:t>Write an </a:t>
            </a:r>
            <a:r>
              <a:rPr lang="en-CA" b="1" u="sng" dirty="0"/>
              <a:t>answer statement</a:t>
            </a:r>
            <a:r>
              <a:rPr lang="en-CA" dirty="0"/>
              <a:t>, a sentence that clearly states your final answer.</a:t>
            </a:r>
          </a:p>
          <a:p>
            <a:pPr marL="971550" lvl="1" indent="-514350">
              <a:spcAft>
                <a:spcPts val="600"/>
              </a:spcAft>
              <a:buAutoNum type="arabicPeriod"/>
            </a:pPr>
            <a:r>
              <a:rPr lang="en-CA" dirty="0"/>
              <a:t>Include the correct </a:t>
            </a:r>
            <a:r>
              <a:rPr lang="en-CA" b="1" u="sng" dirty="0"/>
              <a:t>units</a:t>
            </a:r>
            <a:r>
              <a:rPr lang="en-CA" dirty="0"/>
              <a:t> for your answer.  Never just give a number—you must specify what the number means!</a:t>
            </a:r>
          </a:p>
        </p:txBody>
      </p:sp>
      <p:sp>
        <p:nvSpPr>
          <p:cNvPr id="4" name="Slide Number Placeholder 3"/>
          <p:cNvSpPr>
            <a:spLocks noGrp="1"/>
          </p:cNvSpPr>
          <p:nvPr>
            <p:ph type="sldNum" sz="quarter" idx="12"/>
          </p:nvPr>
        </p:nvSpPr>
        <p:spPr/>
        <p:txBody>
          <a:bodyPr/>
          <a:lstStyle/>
          <a:p>
            <a:fld id="{CE1F11EC-65E9-447B-B0E6-A1466BD3AAA0}" type="slidenum">
              <a:rPr lang="en-CA" smtClean="0"/>
              <a:pPr/>
              <a:t>15</a:t>
            </a:fld>
            <a:endParaRPr lang="en-CA"/>
          </a:p>
        </p:txBody>
      </p:sp>
    </p:spTree>
    <p:extLst>
      <p:ext uri="{BB962C8B-B14F-4D97-AF65-F5344CB8AC3E}">
        <p14:creationId xmlns:p14="http://schemas.microsoft.com/office/powerpoint/2010/main" val="11214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66" y="-159431"/>
            <a:ext cx="8229600" cy="1143000"/>
          </a:xfrm>
        </p:spPr>
        <p:txBody>
          <a:bodyPr/>
          <a:lstStyle/>
          <a:p>
            <a:r>
              <a:rPr lang="en-CA" dirty="0"/>
              <a:t>Suggested Solution Method</a:t>
            </a:r>
          </a:p>
        </p:txBody>
      </p:sp>
      <p:sp>
        <p:nvSpPr>
          <p:cNvPr id="3" name="Content Placeholder 2"/>
          <p:cNvSpPr>
            <a:spLocks noGrp="1"/>
          </p:cNvSpPr>
          <p:nvPr>
            <p:ph idx="1"/>
          </p:nvPr>
        </p:nvSpPr>
        <p:spPr>
          <a:xfrm>
            <a:off x="277586" y="777241"/>
            <a:ext cx="8866414" cy="1267848"/>
          </a:xfrm>
        </p:spPr>
        <p:txBody>
          <a:bodyPr>
            <a:normAutofit fontScale="62500" lnSpcReduction="20000"/>
          </a:bodyPr>
          <a:lstStyle/>
          <a:p>
            <a:pPr marL="540000" indent="-540000">
              <a:buNone/>
            </a:pPr>
            <a:r>
              <a:rPr lang="en-CA" sz="4000" dirty="0"/>
              <a:t>Problem: A block of material has a length of 12.0 cm, a width of  5.0 cm, and a height of 2.0 cm.  Its mass is 50.0 g.  </a:t>
            </a:r>
          </a:p>
          <a:p>
            <a:pPr marL="540000" indent="-540000">
              <a:buNone/>
            </a:pPr>
            <a:r>
              <a:rPr lang="en-CA" sz="4000" dirty="0"/>
              <a:t>	Find its density.</a:t>
            </a:r>
          </a:p>
        </p:txBody>
      </p:sp>
      <p:sp>
        <p:nvSpPr>
          <p:cNvPr id="5" name="Rectangle 4"/>
          <p:cNvSpPr/>
          <p:nvPr/>
        </p:nvSpPr>
        <p:spPr>
          <a:xfrm>
            <a:off x="85725" y="2037072"/>
            <a:ext cx="3318377" cy="3540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2000" i="1" dirty="0">
                <a:solidFill>
                  <a:srgbClr val="7030A0"/>
                </a:solidFill>
                <a:latin typeface="Times New Roman" pitchFamily="18" charset="0"/>
                <a:cs typeface="Times New Roman" pitchFamily="18" charset="0"/>
              </a:rPr>
              <a:t>List all the information you find in the problem, complete with units, and the symbols.</a:t>
            </a:r>
            <a:endParaRPr lang="en-CA" sz="2000" dirty="0">
              <a:solidFill>
                <a:srgbClr val="7030A0"/>
              </a:solidFill>
              <a:latin typeface="Comic Sans MS" pitchFamily="66" charset="0"/>
            </a:endParaRPr>
          </a:p>
          <a:p>
            <a:r>
              <a:rPr lang="en-CA" dirty="0">
                <a:solidFill>
                  <a:schemeClr val="tx1"/>
                </a:solidFill>
                <a:latin typeface="Comic Sans MS" pitchFamily="66" charset="0"/>
              </a:rPr>
              <a:t>Data:</a:t>
            </a:r>
            <a:endParaRPr lang="en-CA" dirty="0">
              <a:solidFill>
                <a:schemeClr val="tx1"/>
              </a:solidFill>
            </a:endParaRPr>
          </a:p>
          <a:p>
            <a:r>
              <a:rPr lang="en-CA" dirty="0">
                <a:solidFill>
                  <a:schemeClr val="tx1"/>
                </a:solidFill>
                <a:latin typeface="Comic Sans MS" pitchFamily="66" charset="0"/>
              </a:rPr>
              <a:t>       l	= 12 cm.</a:t>
            </a:r>
          </a:p>
          <a:p>
            <a:r>
              <a:rPr lang="en-CA" dirty="0">
                <a:solidFill>
                  <a:schemeClr val="tx1"/>
                </a:solidFill>
                <a:latin typeface="Comic Sans MS" pitchFamily="66" charset="0"/>
              </a:rPr>
              <a:t>      w	= 5.0 cm</a:t>
            </a:r>
          </a:p>
          <a:p>
            <a:r>
              <a:rPr lang="en-CA" dirty="0">
                <a:solidFill>
                  <a:schemeClr val="tx1"/>
                </a:solidFill>
                <a:latin typeface="Comic Sans MS" pitchFamily="66" charset="0"/>
              </a:rPr>
              <a:t>      h	=2.0 cm</a:t>
            </a:r>
          </a:p>
          <a:p>
            <a:r>
              <a:rPr lang="en-CA" dirty="0">
                <a:solidFill>
                  <a:schemeClr val="tx1"/>
                </a:solidFill>
                <a:latin typeface="Comic Sans MS" pitchFamily="66" charset="0"/>
              </a:rPr>
              <a:t>      m	=50g</a:t>
            </a:r>
          </a:p>
          <a:p>
            <a:r>
              <a:rPr lang="en-CA" dirty="0">
                <a:solidFill>
                  <a:schemeClr val="tx1"/>
                </a:solidFill>
                <a:latin typeface="Comic Sans MS" pitchFamily="66" charset="0"/>
              </a:rPr>
              <a:t>       V	= ?</a:t>
            </a:r>
          </a:p>
          <a:p>
            <a:endParaRPr lang="en-CA" dirty="0">
              <a:solidFill>
                <a:schemeClr val="tx1"/>
              </a:solidFill>
              <a:latin typeface="Comic Sans MS" pitchFamily="66" charset="0"/>
            </a:endParaRPr>
          </a:p>
          <a:p>
            <a:r>
              <a:rPr lang="en-CA" dirty="0">
                <a:solidFill>
                  <a:schemeClr val="tx1"/>
                </a:solidFill>
                <a:latin typeface="Comic Sans MS" pitchFamily="66" charset="0"/>
              </a:rPr>
              <a:t>To Find: </a:t>
            </a:r>
            <a:r>
              <a:rPr lang="el-GR" dirty="0">
                <a:solidFill>
                  <a:schemeClr val="tx1"/>
                </a:solidFill>
                <a:latin typeface="Cambria Math"/>
                <a:ea typeface="Cambria Math"/>
              </a:rPr>
              <a:t>ρ</a:t>
            </a:r>
            <a:r>
              <a:rPr lang="en-CA" dirty="0">
                <a:solidFill>
                  <a:schemeClr val="tx1"/>
                </a:solidFill>
                <a:latin typeface="Cambria Math"/>
                <a:ea typeface="Cambria Math"/>
              </a:rPr>
              <a:t> </a:t>
            </a:r>
            <a:r>
              <a:rPr lang="en-CA" dirty="0">
                <a:solidFill>
                  <a:schemeClr val="tx1"/>
                </a:solidFill>
                <a:latin typeface="Comic Sans MS" pitchFamily="66" charset="0"/>
                <a:ea typeface="Cambria Math"/>
              </a:rPr>
              <a:t>(density)</a:t>
            </a:r>
            <a:endParaRPr lang="en-CA" dirty="0">
              <a:solidFill>
                <a:schemeClr val="tx1"/>
              </a:solidFill>
              <a:latin typeface="Comic Sans MS" pitchFamily="66" charset="0"/>
            </a:endParaRPr>
          </a:p>
        </p:txBody>
      </p:sp>
      <mc:AlternateContent xmlns:mc="http://schemas.openxmlformats.org/markup-compatibility/2006" xmlns:a14="http://schemas.microsoft.com/office/drawing/2010/main">
        <mc:Choice Requires="a14">
          <p:sp>
            <p:nvSpPr>
              <p:cNvPr id="7" name="Rectangle 6"/>
              <p:cNvSpPr/>
              <p:nvPr/>
            </p:nvSpPr>
            <p:spPr>
              <a:xfrm>
                <a:off x="3404103" y="2045088"/>
                <a:ext cx="5260063" cy="35327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000" i="1" dirty="0">
                    <a:solidFill>
                      <a:srgbClr val="7030A0"/>
                    </a:solidFill>
                    <a:latin typeface="Times New Roman" pitchFamily="18" charset="0"/>
                    <a:cs typeface="Times New Roman" pitchFamily="18" charset="0"/>
                  </a:rPr>
                  <a:t>Show the substitutions you make, and enough of your calculations to justify your solution:</a:t>
                </a:r>
              </a:p>
              <a:p>
                <a:endParaRPr lang="en-CA" sz="1400" i="1" dirty="0">
                  <a:solidFill>
                    <a:schemeClr val="tx1"/>
                  </a:solidFill>
                  <a:latin typeface="Times New Roman" pitchFamily="18" charset="0"/>
                  <a:cs typeface="Times New Roman" pitchFamily="18" charset="0"/>
                </a:endParaRPr>
              </a:p>
              <a:p>
                <a:r>
                  <a:rPr lang="en-CA" sz="1600" dirty="0">
                    <a:solidFill>
                      <a:schemeClr val="tx1"/>
                    </a:solidFill>
                    <a:latin typeface="Comic Sans MS" pitchFamily="66" charset="0"/>
                  </a:rPr>
                  <a:t>Calculations:</a:t>
                </a:r>
                <a:endParaRPr lang="en-CA" sz="1600" i="1" dirty="0">
                  <a:solidFill>
                    <a:schemeClr val="tx1"/>
                  </a:solidFill>
                  <a:latin typeface="Times New Roman" pitchFamily="18" charset="0"/>
                  <a:cs typeface="Times New Roman" pitchFamily="18" charset="0"/>
                </a:endParaRPr>
              </a:p>
              <a:p>
                <a:r>
                  <a:rPr lang="en-CA" sz="1400" i="1" dirty="0">
                    <a:solidFill>
                      <a:schemeClr val="tx1"/>
                    </a:solidFill>
                    <a:latin typeface="Times New Roman" pitchFamily="18" charset="0"/>
                    <a:cs typeface="Times New Roman" pitchFamily="18" charset="0"/>
                  </a:rPr>
                  <a:t>	        </a:t>
                </a:r>
                <a:r>
                  <a:rPr lang="en-CA" i="1" dirty="0">
                    <a:solidFill>
                      <a:schemeClr val="tx1"/>
                    </a:solidFill>
                    <a:latin typeface="Comic Sans MS" pitchFamily="66" charset="0"/>
                    <a:cs typeface="Times New Roman" pitchFamily="18" charset="0"/>
                  </a:rPr>
                  <a:t>V	= </a:t>
                </a:r>
                <a:r>
                  <a:rPr lang="en-CA" i="1" dirty="0" err="1">
                    <a:solidFill>
                      <a:schemeClr val="tx1"/>
                    </a:solidFill>
                    <a:latin typeface="Comic Sans MS" pitchFamily="66" charset="0"/>
                    <a:cs typeface="Times New Roman" pitchFamily="18" charset="0"/>
                  </a:rPr>
                  <a:t>lwh</a:t>
                </a:r>
                <a:endParaRPr lang="en-CA" i="1" dirty="0">
                  <a:solidFill>
                    <a:schemeClr val="tx1"/>
                  </a:solidFill>
                  <a:latin typeface="Comic Sans MS" pitchFamily="66" charset="0"/>
                  <a:cs typeface="Times New Roman" pitchFamily="18" charset="0"/>
                </a:endParaRPr>
              </a:p>
              <a:p>
                <a:r>
                  <a:rPr lang="en-CA" i="1" dirty="0">
                    <a:solidFill>
                      <a:schemeClr val="tx1"/>
                    </a:solidFill>
                    <a:latin typeface="Comic Sans MS" pitchFamily="66" charset="0"/>
                    <a:cs typeface="Times New Roman" pitchFamily="18" charset="0"/>
                  </a:rPr>
                  <a:t>		=12cm x 5cm x 2 cm</a:t>
                </a:r>
              </a:p>
              <a:p>
                <a:r>
                  <a:rPr lang="en-CA" i="1" dirty="0">
                    <a:solidFill>
                      <a:schemeClr val="tx1"/>
                    </a:solidFill>
                    <a:latin typeface="Comic Sans MS" pitchFamily="66" charset="0"/>
                    <a:cs typeface="Times New Roman" pitchFamily="18" charset="0"/>
                  </a:rPr>
                  <a:t>		= 120 cm</a:t>
                </a:r>
                <a:r>
                  <a:rPr lang="en-CA" i="1" baseline="30000" dirty="0">
                    <a:solidFill>
                      <a:schemeClr val="tx1"/>
                    </a:solidFill>
                    <a:latin typeface="Comic Sans MS" pitchFamily="66" charset="0"/>
                    <a:cs typeface="Times New Roman" pitchFamily="18" charset="0"/>
                  </a:rPr>
                  <a:t>3</a:t>
                </a:r>
              </a:p>
              <a:p>
                <a:endParaRPr lang="en-CA" i="1" baseline="30000" dirty="0">
                  <a:solidFill>
                    <a:schemeClr val="tx1"/>
                  </a:solidFill>
                  <a:latin typeface="Comic Sans MS" pitchFamily="66" charset="0"/>
                  <a:cs typeface="Times New Roman" pitchFamily="18" charset="0"/>
                </a:endParaRPr>
              </a:p>
              <a:p>
                <a:r>
                  <a:rPr lang="en-CA" i="1" dirty="0">
                    <a:solidFill>
                      <a:schemeClr val="tx1"/>
                    </a:solidFill>
                    <a:latin typeface="Comic Sans MS" pitchFamily="66" charset="0"/>
                    <a:cs typeface="Times New Roman" pitchFamily="18" charset="0"/>
                  </a:rPr>
                  <a:t>	     </a:t>
                </a:r>
                <a:r>
                  <a:rPr lang="en-CA" sz="2400" dirty="0">
                    <a:solidFill>
                      <a:schemeClr val="tx1"/>
                    </a:solidFill>
                    <a:latin typeface="Cambria Math"/>
                    <a:ea typeface="Cambria Math"/>
                    <a:cs typeface="Times New Roman" pitchFamily="18" charset="0"/>
                  </a:rPr>
                  <a:t>𝜌</a:t>
                </a:r>
                <a:r>
                  <a:rPr lang="en-CA" i="1" dirty="0">
                    <a:solidFill>
                      <a:schemeClr val="tx1"/>
                    </a:solidFill>
                    <a:latin typeface="Cambria Math"/>
                    <a:ea typeface="Cambria Math"/>
                    <a:cs typeface="Times New Roman" pitchFamily="18" charset="0"/>
                  </a:rPr>
                  <a:t>	</a:t>
                </a:r>
                <a:r>
                  <a:rPr lang="en-CA" i="1" dirty="0">
                    <a:solidFill>
                      <a:schemeClr val="tx1"/>
                    </a:solidFill>
                    <a:latin typeface="Comic Sans MS" pitchFamily="66" charset="0"/>
                    <a:ea typeface="Cambria Math"/>
                    <a:cs typeface="Times New Roman" pitchFamily="18" charset="0"/>
                  </a:rPr>
                  <a:t>= </a:t>
                </a:r>
                <a14:m>
                  <m:oMath xmlns:m="http://schemas.openxmlformats.org/officeDocument/2006/math">
                    <m:f>
                      <m:fPr>
                        <m:ctrlPr>
                          <a:rPr lang="en-CA" i="1">
                            <a:solidFill>
                              <a:schemeClr val="tx1"/>
                            </a:solidFill>
                            <a:latin typeface="Cambria Math" panose="02040503050406030204" pitchFamily="18" charset="0"/>
                            <a:ea typeface="Cambria Math"/>
                          </a:rPr>
                        </m:ctrlPr>
                      </m:fPr>
                      <m:num>
                        <m:r>
                          <a:rPr lang="en-CA" i="1">
                            <a:solidFill>
                              <a:schemeClr val="tx1"/>
                            </a:solidFill>
                            <a:latin typeface="Cambria Math"/>
                            <a:ea typeface="Cambria Math"/>
                          </a:rPr>
                          <m:t>𝑚</m:t>
                        </m:r>
                      </m:num>
                      <m:den>
                        <m:r>
                          <a:rPr lang="en-CA" i="1">
                            <a:solidFill>
                              <a:schemeClr val="tx1"/>
                            </a:solidFill>
                            <a:latin typeface="Cambria Math"/>
                            <a:ea typeface="Cambria Math"/>
                          </a:rPr>
                          <m:t>𝑉</m:t>
                        </m:r>
                      </m:den>
                    </m:f>
                  </m:oMath>
                </a14:m>
                <a:endParaRPr lang="en-CA" i="1" dirty="0">
                  <a:solidFill>
                    <a:schemeClr val="tx1"/>
                  </a:solidFill>
                  <a:latin typeface="Comic Sans MS" pitchFamily="66" charset="0"/>
                  <a:ea typeface="Cambria Math"/>
                  <a:cs typeface="Times New Roman" pitchFamily="18" charset="0"/>
                </a:endParaRPr>
              </a:p>
              <a:p>
                <a:r>
                  <a:rPr lang="en-CA" i="1" dirty="0">
                    <a:solidFill>
                      <a:schemeClr val="tx1"/>
                    </a:solidFill>
                    <a:latin typeface="Comic Sans MS" pitchFamily="66" charset="0"/>
                    <a:ea typeface="Cambria Math"/>
                    <a:cs typeface="Times New Roman" pitchFamily="18" charset="0"/>
                  </a:rPr>
                  <a:t>		=50 g / 120 cm</a:t>
                </a:r>
                <a:r>
                  <a:rPr lang="en-CA" i="1" baseline="30000" dirty="0">
                    <a:solidFill>
                      <a:schemeClr val="tx1"/>
                    </a:solidFill>
                    <a:latin typeface="Comic Sans MS" pitchFamily="66" charset="0"/>
                    <a:ea typeface="Cambria Math"/>
                    <a:cs typeface="Times New Roman" pitchFamily="18" charset="0"/>
                  </a:rPr>
                  <a:t>3</a:t>
                </a:r>
              </a:p>
              <a:p>
                <a:r>
                  <a:rPr lang="en-CA" i="1" dirty="0">
                    <a:solidFill>
                      <a:schemeClr val="tx1"/>
                    </a:solidFill>
                    <a:latin typeface="Comic Sans MS" pitchFamily="66" charset="0"/>
                    <a:ea typeface="Cambria Math"/>
                    <a:cs typeface="Times New Roman" pitchFamily="18" charset="0"/>
                  </a:rPr>
                  <a:t>		= 0.42 g/cm</a:t>
                </a:r>
                <a:r>
                  <a:rPr lang="en-CA" i="1" baseline="30000" dirty="0">
                    <a:solidFill>
                      <a:schemeClr val="tx1"/>
                    </a:solidFill>
                    <a:latin typeface="Comic Sans MS" pitchFamily="66" charset="0"/>
                    <a:ea typeface="Cambria Math"/>
                    <a:cs typeface="Times New Roman" pitchFamily="18" charset="0"/>
                  </a:rPr>
                  <a:t>3</a:t>
                </a:r>
                <a:endParaRPr lang="en-CA" i="1" baseline="30000" dirty="0">
                  <a:solidFill>
                    <a:schemeClr val="tx1"/>
                  </a:solidFill>
                  <a:latin typeface="Comic Sans MS" pitchFamily="66" charset="0"/>
                  <a:cs typeface="Times New Roman" pitchFamily="18" charset="0"/>
                </a:endParaRPr>
              </a:p>
              <a:p>
                <a:r>
                  <a:rPr lang="en-CA" sz="1400" i="1" dirty="0">
                    <a:solidFill>
                      <a:schemeClr val="tx1"/>
                    </a:solidFill>
                    <a:latin typeface="Times New Roman" pitchFamily="18" charset="0"/>
                    <a:cs typeface="Times New Roman" pitchFamily="18" charset="0"/>
                  </a:rPr>
                  <a:t>	</a:t>
                </a:r>
                <a:endParaRPr lang="en-CA" dirty="0">
                  <a:solidFill>
                    <a:schemeClr val="tx1"/>
                  </a:solidFill>
                  <a:latin typeface="Comic Sans MS" pitchFamily="66" charset="0"/>
                </a:endParaRPr>
              </a:p>
            </p:txBody>
          </p:sp>
        </mc:Choice>
        <mc:Fallback xmlns="">
          <p:sp>
            <p:nvSpPr>
              <p:cNvPr id="7" name="Rectangle 6"/>
              <p:cNvSpPr>
                <a:spLocks noRot="1" noChangeAspect="1" noMove="1" noResize="1" noEditPoints="1" noAdjustHandles="1" noChangeArrowheads="1" noChangeShapeType="1" noTextEdit="1"/>
              </p:cNvSpPr>
              <p:nvPr/>
            </p:nvSpPr>
            <p:spPr>
              <a:xfrm>
                <a:off x="3404103" y="2045088"/>
                <a:ext cx="5260063" cy="3532751"/>
              </a:xfrm>
              <a:prstGeom prst="rect">
                <a:avLst/>
              </a:prstGeom>
              <a:blipFill>
                <a:blip r:embed="rId2"/>
                <a:stretch>
                  <a:fillRect l="-923"/>
                </a:stretch>
              </a:blipFill>
            </p:spPr>
            <p:txBody>
              <a:bodyPr/>
              <a:lstStyle/>
              <a:p>
                <a:r>
                  <a:rPr lang="en-CA">
                    <a:noFill/>
                  </a:rPr>
                  <a:t> </a:t>
                </a:r>
              </a:p>
            </p:txBody>
          </p:sp>
        </mc:Fallback>
      </mc:AlternateContent>
      <p:sp>
        <p:nvSpPr>
          <p:cNvPr id="8" name="Rectangle 7"/>
          <p:cNvSpPr/>
          <p:nvPr/>
        </p:nvSpPr>
        <p:spPr>
          <a:xfrm>
            <a:off x="85725" y="5718124"/>
            <a:ext cx="8951595" cy="49794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000" dirty="0">
                <a:solidFill>
                  <a:schemeClr val="tx1"/>
                </a:solidFill>
                <a:latin typeface="Comic Sans MS" pitchFamily="66" charset="0"/>
              </a:rPr>
              <a:t>Answer: The density of the block is 0.42 g/cm</a:t>
            </a:r>
            <a:r>
              <a:rPr lang="en-CA" sz="3000" baseline="30000" dirty="0">
                <a:solidFill>
                  <a:schemeClr val="tx1"/>
                </a:solidFill>
                <a:latin typeface="Comic Sans MS" pitchFamily="66" charset="0"/>
              </a:rPr>
              <a:t>3</a:t>
            </a:r>
            <a:r>
              <a:rPr lang="en-CA" sz="3000" dirty="0">
                <a:solidFill>
                  <a:schemeClr val="tx1"/>
                </a:solidFill>
                <a:latin typeface="Comic Sans MS" pitchFamily="66" charset="0"/>
              </a:rPr>
              <a:t>.</a:t>
            </a:r>
            <a:endParaRPr lang="en-CA" sz="3000" baseline="30000" dirty="0">
              <a:solidFill>
                <a:schemeClr val="tx1"/>
              </a:solidFill>
              <a:latin typeface="Comic Sans MS" pitchFamily="66" charset="0"/>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16</a:t>
            </a:fld>
            <a:endParaRPr lang="en-CA"/>
          </a:p>
        </p:txBody>
      </p:sp>
    </p:spTree>
    <p:extLst>
      <p:ext uri="{BB962C8B-B14F-4D97-AF65-F5344CB8AC3E}">
        <p14:creationId xmlns:p14="http://schemas.microsoft.com/office/powerpoint/2010/main" val="212850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Overview: Uncertainty</a:t>
            </a:r>
            <a:br>
              <a:rPr lang="en-CA" dirty="0"/>
            </a:br>
            <a:r>
              <a:rPr lang="en-CA" sz="3600" dirty="0"/>
              <a:t>The Inherent Errors of Instruments</a:t>
            </a:r>
          </a:p>
        </p:txBody>
      </p:sp>
      <p:sp>
        <p:nvSpPr>
          <p:cNvPr id="3" name="Content Placeholder 2"/>
          <p:cNvSpPr>
            <a:spLocks noGrp="1"/>
          </p:cNvSpPr>
          <p:nvPr>
            <p:ph idx="1"/>
          </p:nvPr>
        </p:nvSpPr>
        <p:spPr>
          <a:xfrm>
            <a:off x="0" y="1417638"/>
            <a:ext cx="8927024" cy="5122647"/>
          </a:xfrm>
        </p:spPr>
        <p:txBody>
          <a:bodyPr>
            <a:normAutofit/>
          </a:bodyPr>
          <a:lstStyle/>
          <a:p>
            <a:r>
              <a:rPr lang="en-CA" sz="3000" dirty="0"/>
              <a:t>All measurements are made using instruments, and all instruments have </a:t>
            </a:r>
            <a:r>
              <a:rPr lang="en-CA" sz="3000" b="1" dirty="0">
                <a:solidFill>
                  <a:srgbClr val="FF0000"/>
                </a:solidFill>
              </a:rPr>
              <a:t>imperfections</a:t>
            </a:r>
            <a:r>
              <a:rPr lang="en-CA" sz="3000" dirty="0"/>
              <a:t> that limit their precision.  </a:t>
            </a:r>
          </a:p>
          <a:p>
            <a:r>
              <a:rPr lang="en-CA" sz="3000" dirty="0"/>
              <a:t>This is often called the “</a:t>
            </a:r>
            <a:r>
              <a:rPr lang="en-CA" sz="3000" b="1" dirty="0">
                <a:solidFill>
                  <a:srgbClr val="FF0000"/>
                </a:solidFill>
              </a:rPr>
              <a:t>error</a:t>
            </a:r>
            <a:r>
              <a:rPr lang="en-CA" sz="3000" dirty="0"/>
              <a:t>” or “</a:t>
            </a:r>
            <a:r>
              <a:rPr lang="en-CA" sz="3000" b="1" dirty="0">
                <a:solidFill>
                  <a:srgbClr val="FF0000"/>
                </a:solidFill>
              </a:rPr>
              <a:t>uncertainty</a:t>
            </a:r>
            <a:r>
              <a:rPr lang="en-CA" sz="3000" dirty="0"/>
              <a:t>” of the instrument.</a:t>
            </a:r>
          </a:p>
          <a:p>
            <a:r>
              <a:rPr lang="en-CA" sz="3000" dirty="0"/>
              <a:t>This is </a:t>
            </a:r>
            <a:r>
              <a:rPr lang="en-CA" sz="3000" b="1" dirty="0">
                <a:solidFill>
                  <a:srgbClr val="FF0000"/>
                </a:solidFill>
              </a:rPr>
              <a:t>not a mistake </a:t>
            </a:r>
            <a:r>
              <a:rPr lang="en-CA" sz="3000" dirty="0"/>
              <a:t>made by the observer, but rather an unavoidable reality of an imperfect world.</a:t>
            </a:r>
          </a:p>
          <a:p>
            <a:r>
              <a:rPr lang="en-CA" sz="3000" dirty="0"/>
              <a:t>When we make measurements you must record the error/uncertainty involved.</a:t>
            </a:r>
          </a:p>
        </p:txBody>
      </p:sp>
      <p:sp>
        <p:nvSpPr>
          <p:cNvPr id="4" name="Slide Number Placeholder 3"/>
          <p:cNvSpPr>
            <a:spLocks noGrp="1"/>
          </p:cNvSpPr>
          <p:nvPr>
            <p:ph type="sldNum" sz="quarter" idx="12"/>
          </p:nvPr>
        </p:nvSpPr>
        <p:spPr/>
        <p:txBody>
          <a:bodyPr/>
          <a:lstStyle/>
          <a:p>
            <a:fld id="{CE1F11EC-65E9-447B-B0E6-A1466BD3AAA0}" type="slidenum">
              <a:rPr lang="en-CA" smtClean="0"/>
              <a:pPr/>
              <a:t>17</a:t>
            </a:fld>
            <a:endParaRPr lang="en-CA"/>
          </a:p>
        </p:txBody>
      </p:sp>
      <p:sp>
        <p:nvSpPr>
          <p:cNvPr id="5" name="TextBox 4"/>
          <p:cNvSpPr txBox="1"/>
          <p:nvPr/>
        </p:nvSpPr>
        <p:spPr>
          <a:xfrm>
            <a:off x="216976" y="274638"/>
            <a:ext cx="939937" cy="615553"/>
          </a:xfrm>
          <a:prstGeom prst="rect">
            <a:avLst/>
          </a:prstGeom>
          <a:noFill/>
        </p:spPr>
        <p:txBody>
          <a:bodyPr wrap="none" rtlCol="0">
            <a:spAutoFit/>
          </a:bodyPr>
          <a:lstStyle/>
          <a:p>
            <a:pPr algn="ctr"/>
            <a:r>
              <a:rPr lang="en-CA" dirty="0"/>
              <a:t>App.5</a:t>
            </a:r>
          </a:p>
          <a:p>
            <a:pPr algn="ctr"/>
            <a:r>
              <a:rPr lang="en-CA" sz="1600" dirty="0"/>
              <a:t>Page 394</a:t>
            </a:r>
          </a:p>
        </p:txBody>
      </p:sp>
    </p:spTree>
    <p:extLst>
      <p:ext uri="{BB962C8B-B14F-4D97-AF65-F5344CB8AC3E}">
        <p14:creationId xmlns:p14="http://schemas.microsoft.com/office/powerpoint/2010/main" val="27357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0" y="-244098"/>
            <a:ext cx="8229600" cy="1143000"/>
          </a:xfrm>
        </p:spPr>
        <p:txBody>
          <a:bodyPr/>
          <a:lstStyle/>
          <a:p>
            <a:r>
              <a:rPr lang="en-CA" u="sng" dirty="0"/>
              <a:t>Absolute Uncertainty (AU)</a:t>
            </a:r>
          </a:p>
        </p:txBody>
      </p:sp>
      <p:sp>
        <p:nvSpPr>
          <p:cNvPr id="4" name="TextBox 3"/>
          <p:cNvSpPr txBox="1"/>
          <p:nvPr/>
        </p:nvSpPr>
        <p:spPr>
          <a:xfrm>
            <a:off x="459686" y="3824351"/>
            <a:ext cx="8481527" cy="1015663"/>
          </a:xfrm>
          <a:prstGeom prst="rect">
            <a:avLst/>
          </a:prstGeom>
          <a:noFill/>
        </p:spPr>
        <p:txBody>
          <a:bodyPr wrap="square" rtlCol="0">
            <a:spAutoFit/>
          </a:bodyPr>
          <a:lstStyle/>
          <a:p>
            <a:r>
              <a:rPr lang="en-CA" sz="3000" b="1" dirty="0"/>
              <a:t>All instruments that we use to make measurements have an inherent error or </a:t>
            </a:r>
            <a:r>
              <a:rPr lang="en-CA" sz="3000" b="1" i="1" u="sng" dirty="0"/>
              <a:t>absolute uncertaint</a:t>
            </a:r>
            <a:r>
              <a:rPr lang="en-CA" sz="3000" b="1" i="1" dirty="0"/>
              <a:t>y</a:t>
            </a:r>
            <a:r>
              <a:rPr lang="en-CA" sz="3000" b="1" dirty="0"/>
              <a:t>.   </a:t>
            </a:r>
          </a:p>
        </p:txBody>
      </p:sp>
      <p:sp>
        <p:nvSpPr>
          <p:cNvPr id="9" name="Slide Number Placeholder 8"/>
          <p:cNvSpPr>
            <a:spLocks noGrp="1"/>
          </p:cNvSpPr>
          <p:nvPr>
            <p:ph type="sldNum" sz="quarter" idx="12"/>
          </p:nvPr>
        </p:nvSpPr>
        <p:spPr/>
        <p:txBody>
          <a:bodyPr/>
          <a:lstStyle/>
          <a:p>
            <a:fld id="{CE1F11EC-65E9-447B-B0E6-A1466BD3AAA0}" type="slidenum">
              <a:rPr lang="en-CA" smtClean="0"/>
              <a:pPr/>
              <a:t>18</a:t>
            </a:fld>
            <a:endParaRPr lang="en-CA"/>
          </a:p>
        </p:txBody>
      </p:sp>
      <p:sp>
        <p:nvSpPr>
          <p:cNvPr id="7" name="Rectangle 6"/>
          <p:cNvSpPr/>
          <p:nvPr/>
        </p:nvSpPr>
        <p:spPr>
          <a:xfrm>
            <a:off x="3402018" y="999966"/>
            <a:ext cx="2330630" cy="2169825"/>
          </a:xfrm>
          <a:prstGeom prst="rect">
            <a:avLst/>
          </a:prstGeom>
        </p:spPr>
        <p:txBody>
          <a:bodyPr wrap="square">
            <a:spAutoFit/>
          </a:bodyPr>
          <a:lstStyle/>
          <a:p>
            <a:pPr algn="ctr"/>
            <a:r>
              <a:rPr lang="en-CA" sz="4500" b="1" dirty="0">
                <a:ln>
                  <a:solidFill>
                    <a:schemeClr val="tx1"/>
                  </a:solidFill>
                </a:ln>
                <a:solidFill>
                  <a:srgbClr val="FF0000"/>
                </a:solidFill>
              </a:rPr>
              <a:t>2 mL</a:t>
            </a:r>
          </a:p>
          <a:p>
            <a:pPr algn="ctr"/>
            <a:r>
              <a:rPr lang="en-CA" sz="4500" b="1" dirty="0">
                <a:ln>
                  <a:solidFill>
                    <a:schemeClr val="tx1"/>
                  </a:solidFill>
                </a:ln>
                <a:solidFill>
                  <a:srgbClr val="FF0000"/>
                </a:solidFill>
              </a:rPr>
              <a:t>2.0 mL </a:t>
            </a:r>
          </a:p>
          <a:p>
            <a:pPr algn="ctr"/>
            <a:r>
              <a:rPr lang="en-CA" sz="4500" b="1" dirty="0">
                <a:ln>
                  <a:solidFill>
                    <a:schemeClr val="tx1"/>
                  </a:solidFill>
                </a:ln>
                <a:solidFill>
                  <a:srgbClr val="FF0000"/>
                </a:solidFill>
              </a:rPr>
              <a:t>2.00 mL </a:t>
            </a:r>
          </a:p>
        </p:txBody>
      </p:sp>
      <p:sp>
        <p:nvSpPr>
          <p:cNvPr id="8" name="Rectangle 7"/>
          <p:cNvSpPr/>
          <p:nvPr/>
        </p:nvSpPr>
        <p:spPr>
          <a:xfrm>
            <a:off x="0" y="1084323"/>
            <a:ext cx="3093720" cy="1554272"/>
          </a:xfrm>
          <a:prstGeom prst="rect">
            <a:avLst/>
          </a:prstGeom>
        </p:spPr>
        <p:txBody>
          <a:bodyPr wrap="square">
            <a:spAutoFit/>
          </a:bodyPr>
          <a:lstStyle/>
          <a:p>
            <a:pPr algn="ctr"/>
            <a:r>
              <a:rPr lang="en-CA" sz="3500" b="1" dirty="0">
                <a:solidFill>
                  <a:srgbClr val="FF0000"/>
                </a:solidFill>
              </a:rPr>
              <a:t>In math:</a:t>
            </a:r>
          </a:p>
          <a:p>
            <a:pPr algn="ctr"/>
            <a:r>
              <a:rPr lang="en-CA" sz="3000" dirty="0">
                <a:solidFill>
                  <a:srgbClr val="FF0000"/>
                </a:solidFill>
              </a:rPr>
              <a:t>they all represent perfect number 2.  </a:t>
            </a:r>
          </a:p>
        </p:txBody>
      </p:sp>
      <p:sp>
        <p:nvSpPr>
          <p:cNvPr id="10" name="Rectangle 9"/>
          <p:cNvSpPr/>
          <p:nvPr/>
        </p:nvSpPr>
        <p:spPr>
          <a:xfrm>
            <a:off x="5732648" y="999966"/>
            <a:ext cx="3411352" cy="2015936"/>
          </a:xfrm>
          <a:prstGeom prst="rect">
            <a:avLst/>
          </a:prstGeom>
        </p:spPr>
        <p:txBody>
          <a:bodyPr wrap="square">
            <a:spAutoFit/>
          </a:bodyPr>
          <a:lstStyle/>
          <a:p>
            <a:pPr algn="ctr"/>
            <a:r>
              <a:rPr lang="en-CA" sz="3500" b="1" dirty="0">
                <a:solidFill>
                  <a:schemeClr val="tx2"/>
                </a:solidFill>
              </a:rPr>
              <a:t>In science:</a:t>
            </a:r>
          </a:p>
          <a:p>
            <a:pPr algn="ctr"/>
            <a:r>
              <a:rPr lang="en-CA" sz="3000" dirty="0">
                <a:solidFill>
                  <a:schemeClr val="tx2"/>
                </a:solidFill>
              </a:rPr>
              <a:t>they all have a different degree of  of uncertainty.  </a:t>
            </a:r>
          </a:p>
        </p:txBody>
      </p:sp>
      <p:sp>
        <p:nvSpPr>
          <p:cNvPr id="12" name="Right Brace 11"/>
          <p:cNvSpPr/>
          <p:nvPr/>
        </p:nvSpPr>
        <p:spPr>
          <a:xfrm>
            <a:off x="5547360" y="1084323"/>
            <a:ext cx="685800" cy="2085468"/>
          </a:xfrm>
          <a:prstGeom prst="rightBrace">
            <a:avLst>
              <a:gd name="adj1" fmla="val 8333"/>
              <a:gd name="adj2" fmla="val 1638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Left Brace 12"/>
          <p:cNvSpPr/>
          <p:nvPr/>
        </p:nvSpPr>
        <p:spPr>
          <a:xfrm>
            <a:off x="2865120" y="1084323"/>
            <a:ext cx="655320" cy="2111207"/>
          </a:xfrm>
          <a:prstGeom prst="leftBrace">
            <a:avLst>
              <a:gd name="adj1" fmla="val 8333"/>
              <a:gd name="adj2" fmla="val 1765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6741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a:solidFill>
                  <a:srgbClr val="7030A0"/>
                </a:solidFill>
              </a:rPr>
              <a:t>Notes! Please write!</a:t>
            </a:r>
          </a:p>
        </p:txBody>
      </p:sp>
      <p:sp>
        <p:nvSpPr>
          <p:cNvPr id="3" name="Content Placeholder 2"/>
          <p:cNvSpPr>
            <a:spLocks noGrp="1"/>
          </p:cNvSpPr>
          <p:nvPr>
            <p:ph idx="1"/>
          </p:nvPr>
        </p:nvSpPr>
        <p:spPr>
          <a:xfrm>
            <a:off x="457200" y="989352"/>
            <a:ext cx="8686800" cy="2968051"/>
          </a:xfrm>
        </p:spPr>
        <p:txBody>
          <a:bodyPr/>
          <a:lstStyle/>
          <a:p>
            <a:pPr>
              <a:buNone/>
            </a:pPr>
            <a:r>
              <a:rPr lang="en-CA" b="1" u="sng" dirty="0"/>
              <a:t>Absolute uncertainty</a:t>
            </a:r>
            <a:r>
              <a:rPr lang="en-CA" dirty="0"/>
              <a:t> (AU)</a:t>
            </a:r>
            <a:endParaRPr lang="en-CA" b="1" u="sng" dirty="0"/>
          </a:p>
          <a:p>
            <a:r>
              <a:rPr lang="en-CA" dirty="0"/>
              <a:t>is the error range of an instrument. Unless stated otherwise we will assume it is ½ the measure between the smallest markings.</a:t>
            </a:r>
          </a:p>
          <a:p>
            <a:pPr>
              <a:buNone/>
            </a:pPr>
            <a:r>
              <a:rPr lang="en-CA" dirty="0"/>
              <a:t>	</a:t>
            </a:r>
            <a:r>
              <a:rPr lang="en-CA" dirty="0" err="1"/>
              <a:t>eg</a:t>
            </a:r>
            <a:r>
              <a:rPr lang="en-CA" dirty="0"/>
              <a:t>. (32.5 </a:t>
            </a:r>
            <a:r>
              <a:rPr lang="en-CA" u="sng" dirty="0"/>
              <a:t>+</a:t>
            </a:r>
            <a:r>
              <a:rPr lang="en-CA" dirty="0"/>
              <a:t> 0.5) </a:t>
            </a:r>
            <a:r>
              <a:rPr lang="en-CA" dirty="0" err="1"/>
              <a:t>mL</a:t>
            </a:r>
            <a:endParaRPr lang="en-CA" dirty="0"/>
          </a:p>
          <a:p>
            <a:endParaRPr lang="en-CA" dirty="0"/>
          </a:p>
          <a:p>
            <a:endParaRPr lang="en-CA" dirty="0"/>
          </a:p>
          <a:p>
            <a:endParaRPr lang="en-CA" dirty="0"/>
          </a:p>
        </p:txBody>
      </p:sp>
      <p:sp>
        <p:nvSpPr>
          <p:cNvPr id="6" name="Content Placeholder 2"/>
          <p:cNvSpPr txBox="1">
            <a:spLocks/>
          </p:cNvSpPr>
          <p:nvPr/>
        </p:nvSpPr>
        <p:spPr>
          <a:xfrm>
            <a:off x="2378439" y="3889949"/>
            <a:ext cx="8686800" cy="296805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41960" y="3844229"/>
            <a:ext cx="8686800" cy="1306891"/>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CA" sz="3200" dirty="0"/>
              <a:t>The 0.5 tells you that you must read the measurement to one decimal place.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R="0" lvl="0" algn="l" defTabSz="914400" rtl="0" eaLnBrk="1" fontAlgn="auto" latinLnBrk="0" hangingPunct="1">
              <a:lnSpc>
                <a:spcPct val="100000"/>
              </a:lnSpc>
              <a:spcBef>
                <a:spcPct val="20000"/>
              </a:spcBef>
              <a:spcAft>
                <a:spcPts val="0"/>
              </a:spcAft>
              <a:buClrTx/>
              <a:buSzTx/>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fld id="{CE1F11EC-65E9-447B-B0E6-A1466BD3AAA0}" type="slidenum">
              <a:rPr lang="en-CA" smtClean="0"/>
              <a:pPr/>
              <a:t>19</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a:solidFill>
                  <a:srgbClr val="7030A0"/>
                </a:solidFill>
              </a:rPr>
              <a:t>Notes! Please write!</a:t>
            </a:r>
          </a:p>
        </p:txBody>
      </p:sp>
      <p:sp>
        <p:nvSpPr>
          <p:cNvPr id="3" name="Content Placeholder 2"/>
          <p:cNvSpPr>
            <a:spLocks noGrp="1"/>
          </p:cNvSpPr>
          <p:nvPr>
            <p:ph idx="1"/>
          </p:nvPr>
        </p:nvSpPr>
        <p:spPr>
          <a:xfrm>
            <a:off x="457200" y="989352"/>
            <a:ext cx="8229600" cy="5136812"/>
          </a:xfrm>
        </p:spPr>
        <p:txBody>
          <a:bodyPr/>
          <a:lstStyle/>
          <a:p>
            <a:pPr>
              <a:buNone/>
            </a:pPr>
            <a:r>
              <a:rPr lang="en-CA" b="1" u="sng" dirty="0"/>
              <a:t>Significant Figures</a:t>
            </a:r>
            <a:r>
              <a:rPr lang="en-CA" dirty="0"/>
              <a:t> (or digits):</a:t>
            </a:r>
          </a:p>
          <a:p>
            <a:r>
              <a:rPr lang="en-CA" dirty="0"/>
              <a:t>They are a guide to how much we should round off a calculated answer.</a:t>
            </a:r>
          </a:p>
          <a:p>
            <a:r>
              <a:rPr lang="en-CA" dirty="0"/>
              <a:t>This is useful when you are doing calculation problems </a:t>
            </a:r>
            <a:r>
              <a:rPr lang="en-CA" u="sng" dirty="0">
                <a:solidFill>
                  <a:srgbClr val="FF0000"/>
                </a:solidFill>
              </a:rPr>
              <a:t>where the uncertainty is not provided</a:t>
            </a:r>
            <a:r>
              <a:rPr lang="en-CA" dirty="0"/>
              <a:t>, but instead needs to be inferred by the #s given!</a:t>
            </a:r>
          </a:p>
          <a:p>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2</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30195"/>
            <a:ext cx="4853344" cy="5327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0"/>
            <a:ext cx="8229600" cy="1143000"/>
          </a:xfrm>
        </p:spPr>
        <p:txBody>
          <a:bodyPr/>
          <a:lstStyle/>
          <a:p>
            <a:r>
              <a:rPr lang="en-CA" dirty="0"/>
              <a:t>Example of Uncertainty.</a:t>
            </a:r>
          </a:p>
        </p:txBody>
      </p:sp>
      <p:sp>
        <p:nvSpPr>
          <p:cNvPr id="3" name="Content Placeholder 2"/>
          <p:cNvSpPr>
            <a:spLocks noGrp="1"/>
          </p:cNvSpPr>
          <p:nvPr>
            <p:ph idx="1"/>
          </p:nvPr>
        </p:nvSpPr>
        <p:spPr>
          <a:xfrm>
            <a:off x="4220254" y="1143000"/>
            <a:ext cx="5036949" cy="4839804"/>
          </a:xfrm>
        </p:spPr>
        <p:txBody>
          <a:bodyPr>
            <a:normAutofit/>
          </a:bodyPr>
          <a:lstStyle/>
          <a:p>
            <a:r>
              <a:rPr lang="en-CA" sz="2800" dirty="0"/>
              <a:t>At first glance, the two graduated cylinders here seem identical, but look closer.</a:t>
            </a:r>
          </a:p>
          <a:p>
            <a:r>
              <a:rPr lang="en-CA" sz="2800" dirty="0"/>
              <a:t>The first one has a measurement of 32.0 ± 0.5 mL</a:t>
            </a:r>
          </a:p>
          <a:p>
            <a:r>
              <a:rPr lang="en-CA" sz="2800" dirty="0"/>
              <a:t>The second one 32.5 ± 0.5 mL</a:t>
            </a:r>
          </a:p>
          <a:p>
            <a:r>
              <a:rPr lang="en-CA" sz="2800" dirty="0"/>
              <a:t>It is NOT correct to say that  the first measurement is just 32 mL! </a:t>
            </a: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2311174"/>
            <a:ext cx="439102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01397" y="3909527"/>
            <a:ext cx="3918857"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E1F11EC-65E9-447B-B0E6-A1466BD3AAA0}" type="slidenum">
              <a:rPr lang="en-CA" smtClean="0"/>
              <a:pPr/>
              <a:t>20</a:t>
            </a:fld>
            <a:endParaRPr lang="en-CA"/>
          </a:p>
        </p:txBody>
      </p:sp>
    </p:spTree>
    <p:extLst>
      <p:ext uri="{BB962C8B-B14F-4D97-AF65-F5344CB8AC3E}">
        <p14:creationId xmlns:p14="http://schemas.microsoft.com/office/powerpoint/2010/main" val="51531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1027"/>
                                        </p:tgtEl>
                                        <p:attrNameLst>
                                          <p:attrName>style.visibility</p:attrName>
                                        </p:attrNameLst>
                                      </p:cBhvr>
                                      <p:to>
                                        <p:strVal val="visible"/>
                                      </p:to>
                                    </p:set>
                                    <p:anim calcmode="lin" valueType="num">
                                      <p:cBhvr>
                                        <p:cTn id="16" dur="500" fill="hold"/>
                                        <p:tgtEl>
                                          <p:spTgt spid="1027"/>
                                        </p:tgtEl>
                                        <p:attrNameLst>
                                          <p:attrName>ppt_w</p:attrName>
                                        </p:attrNameLst>
                                      </p:cBhvr>
                                      <p:tavLst>
                                        <p:tav tm="0">
                                          <p:val>
                                            <p:fltVal val="0"/>
                                          </p:val>
                                        </p:tav>
                                        <p:tav tm="100000">
                                          <p:val>
                                            <p:strVal val="#ppt_w"/>
                                          </p:val>
                                        </p:tav>
                                      </p:tavLst>
                                    </p:anim>
                                    <p:anim calcmode="lin" valueType="num">
                                      <p:cBhvr>
                                        <p:cTn id="17" dur="500" fill="hold"/>
                                        <p:tgtEl>
                                          <p:spTgt spid="1027"/>
                                        </p:tgtEl>
                                        <p:attrNameLst>
                                          <p:attrName>ppt_h</p:attrName>
                                        </p:attrNameLst>
                                      </p:cBhvr>
                                      <p:tavLst>
                                        <p:tav tm="0">
                                          <p:val>
                                            <p:fltVal val="0"/>
                                          </p:val>
                                        </p:tav>
                                        <p:tav tm="100000">
                                          <p:val>
                                            <p:strVal val="#ppt_h"/>
                                          </p:val>
                                        </p:tav>
                                      </p:tavLst>
                                    </p:anim>
                                    <p:animEffect transition="in" filter="fade">
                                      <p:cBhvr>
                                        <p:cTn id="18" dur="500"/>
                                        <p:tgtEl>
                                          <p:spTgt spid="1027"/>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xit" presetSubtype="32" fill="hold" nodeType="clickEffect">
                                  <p:stCondLst>
                                    <p:cond delay="0"/>
                                  </p:stCondLst>
                                  <p:childTnLst>
                                    <p:anim calcmode="lin" valueType="num">
                                      <p:cBhvr>
                                        <p:cTn id="33" dur="500"/>
                                        <p:tgtEl>
                                          <p:spTgt spid="1027"/>
                                        </p:tgtEl>
                                        <p:attrNameLst>
                                          <p:attrName>ppt_w</p:attrName>
                                        </p:attrNameLst>
                                      </p:cBhvr>
                                      <p:tavLst>
                                        <p:tav tm="0">
                                          <p:val>
                                            <p:strVal val="ppt_w"/>
                                          </p:val>
                                        </p:tav>
                                        <p:tav tm="100000">
                                          <p:val>
                                            <p:fltVal val="0"/>
                                          </p:val>
                                        </p:tav>
                                      </p:tavLst>
                                    </p:anim>
                                    <p:anim calcmode="lin" valueType="num">
                                      <p:cBhvr>
                                        <p:cTn id="34" dur="500"/>
                                        <p:tgtEl>
                                          <p:spTgt spid="1027"/>
                                        </p:tgtEl>
                                        <p:attrNameLst>
                                          <p:attrName>ppt_h</p:attrName>
                                        </p:attrNameLst>
                                      </p:cBhvr>
                                      <p:tavLst>
                                        <p:tav tm="0">
                                          <p:val>
                                            <p:strVal val="ppt_h"/>
                                          </p:val>
                                        </p:tav>
                                        <p:tav tm="100000">
                                          <p:val>
                                            <p:fltVal val="0"/>
                                          </p:val>
                                        </p:tav>
                                      </p:tavLst>
                                    </p:anim>
                                    <p:animEffect transition="out" filter="fade">
                                      <p:cBhvr>
                                        <p:cTn id="35" dur="500"/>
                                        <p:tgtEl>
                                          <p:spTgt spid="1027"/>
                                        </p:tgtEl>
                                      </p:cBhvr>
                                    </p:animEffect>
                                    <p:set>
                                      <p:cBhvr>
                                        <p:cTn id="36" dur="1" fill="hold">
                                          <p:stCondLst>
                                            <p:cond delay="499"/>
                                          </p:stCondLst>
                                        </p:cTn>
                                        <p:tgtEl>
                                          <p:spTgt spid="1027"/>
                                        </p:tgtEl>
                                        <p:attrNameLst>
                                          <p:attrName>style.visibility</p:attrName>
                                        </p:attrNameLst>
                                      </p:cBhvr>
                                      <p:to>
                                        <p:strVal val="hidden"/>
                                      </p:to>
                                    </p:set>
                                  </p:childTnLst>
                                </p:cTn>
                              </p:par>
                              <p:par>
                                <p:cTn id="37" presetID="53" presetClass="exit" presetSubtype="32" fill="hold" nodeType="withEffect">
                                  <p:stCondLst>
                                    <p:cond delay="0"/>
                                  </p:stCondLst>
                                  <p:childTnLst>
                                    <p:anim calcmode="lin" valueType="num">
                                      <p:cBhvr>
                                        <p:cTn id="38" dur="500"/>
                                        <p:tgtEl>
                                          <p:spTgt spid="5"/>
                                        </p:tgtEl>
                                        <p:attrNameLst>
                                          <p:attrName>ppt_w</p:attrName>
                                        </p:attrNameLst>
                                      </p:cBhvr>
                                      <p:tavLst>
                                        <p:tav tm="0">
                                          <p:val>
                                            <p:strVal val="ppt_w"/>
                                          </p:val>
                                        </p:tav>
                                        <p:tav tm="100000">
                                          <p:val>
                                            <p:fltVal val="0"/>
                                          </p:val>
                                        </p:tav>
                                      </p:tavLst>
                                    </p:anim>
                                    <p:anim calcmode="lin" valueType="num">
                                      <p:cBhvr>
                                        <p:cTn id="39" dur="500"/>
                                        <p:tgtEl>
                                          <p:spTgt spid="5"/>
                                        </p:tgtEl>
                                        <p:attrNameLst>
                                          <p:attrName>ppt_h</p:attrName>
                                        </p:attrNameLst>
                                      </p:cBhvr>
                                      <p:tavLst>
                                        <p:tav tm="0">
                                          <p:val>
                                            <p:strVal val="ppt_h"/>
                                          </p:val>
                                        </p:tav>
                                        <p:tav tm="100000">
                                          <p:val>
                                            <p:fltVal val="0"/>
                                          </p:val>
                                        </p:tav>
                                      </p:tavLst>
                                    </p:anim>
                                    <p:animEffect transition="out" filter="fade">
                                      <p:cBhvr>
                                        <p:cTn id="40" dur="500"/>
                                        <p:tgtEl>
                                          <p:spTgt spid="5"/>
                                        </p:tgtEl>
                                      </p:cBhvr>
                                    </p:animEffect>
                                    <p:set>
                                      <p:cBhvr>
                                        <p:cTn id="41" dur="1" fill="hold">
                                          <p:stCondLst>
                                            <p:cond delay="499"/>
                                          </p:stCondLst>
                                        </p:cTn>
                                        <p:tgtEl>
                                          <p:spTgt spid="5"/>
                                        </p:tgtEl>
                                        <p:attrNameLst>
                                          <p:attrName>style.visibility</p:attrName>
                                        </p:attrNameLst>
                                      </p:cBhvr>
                                      <p:to>
                                        <p:strVal val="hidden"/>
                                      </p:to>
                                    </p:se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861" y="0"/>
            <a:ext cx="8229600" cy="965920"/>
          </a:xfrm>
        </p:spPr>
        <p:txBody>
          <a:bodyPr>
            <a:normAutofit fontScale="90000"/>
          </a:bodyPr>
          <a:lstStyle/>
          <a:p>
            <a:r>
              <a:rPr lang="en-CA" dirty="0"/>
              <a:t>How to Record Absolute Uncertainty</a:t>
            </a:r>
          </a:p>
        </p:txBody>
      </p:sp>
      <p:sp>
        <p:nvSpPr>
          <p:cNvPr id="3" name="Content Placeholder 2"/>
          <p:cNvSpPr>
            <a:spLocks noGrp="1"/>
          </p:cNvSpPr>
          <p:nvPr>
            <p:ph idx="1"/>
          </p:nvPr>
        </p:nvSpPr>
        <p:spPr>
          <a:xfrm>
            <a:off x="225862" y="2557951"/>
            <a:ext cx="8918138" cy="4413380"/>
          </a:xfrm>
        </p:spPr>
        <p:txBody>
          <a:bodyPr>
            <a:normAutofit/>
          </a:bodyPr>
          <a:lstStyle/>
          <a:p>
            <a:pPr marL="514350" indent="-514350">
              <a:buFont typeface="+mj-lt"/>
              <a:buAutoNum type="arabicPeriod"/>
            </a:pPr>
            <a:r>
              <a:rPr lang="en-CA" dirty="0"/>
              <a:t>First determine the AU by finding ½ the measure between the smallest marking. </a:t>
            </a:r>
          </a:p>
          <a:p>
            <a:pPr marL="514350" indent="-514350">
              <a:buFont typeface="+mj-lt"/>
              <a:buAutoNum type="arabicPeriod"/>
            </a:pPr>
            <a:r>
              <a:rPr lang="en-CA" dirty="0"/>
              <a:t>Read the cylinder, you see it is about halfway between 32 and 33 mL, so you record the </a:t>
            </a:r>
            <a:r>
              <a:rPr lang="en-CA" b="1" dirty="0">
                <a:solidFill>
                  <a:schemeClr val="tx2">
                    <a:lumMod val="60000"/>
                    <a:lumOff val="40000"/>
                  </a:schemeClr>
                </a:solidFill>
              </a:rPr>
              <a:t>.5</a:t>
            </a:r>
            <a:endParaRPr lang="en-CA" dirty="0"/>
          </a:p>
          <a:p>
            <a:pPr marL="514350" indent="-514350">
              <a:buFont typeface="+mj-lt"/>
              <a:buAutoNum type="arabicPeriod"/>
            </a:pPr>
            <a:r>
              <a:rPr lang="en-CA" dirty="0"/>
              <a:t>The </a:t>
            </a:r>
            <a:r>
              <a:rPr lang="en-CA" b="1" dirty="0">
                <a:solidFill>
                  <a:srgbClr val="C00000"/>
                </a:solidFill>
              </a:rPr>
              <a:t>AU</a:t>
            </a:r>
            <a:r>
              <a:rPr lang="en-CA" dirty="0"/>
              <a:t> dictates how many decimal places to leave.</a:t>
            </a:r>
          </a:p>
          <a:p>
            <a:pPr marL="514350" indent="-514350">
              <a:buFont typeface="+mj-lt"/>
              <a:buAutoNum type="arabicPeriod"/>
            </a:pPr>
            <a:r>
              <a:rPr lang="en-CA" dirty="0"/>
              <a:t>Include units.</a:t>
            </a:r>
          </a:p>
        </p:txBody>
      </p:sp>
      <p:sp>
        <p:nvSpPr>
          <p:cNvPr id="4" name="TextBox 3"/>
          <p:cNvSpPr txBox="1"/>
          <p:nvPr/>
        </p:nvSpPr>
        <p:spPr>
          <a:xfrm>
            <a:off x="1054359" y="965920"/>
            <a:ext cx="886781" cy="923330"/>
          </a:xfrm>
          <a:prstGeom prst="rect">
            <a:avLst/>
          </a:prstGeom>
          <a:noFill/>
        </p:spPr>
        <p:txBody>
          <a:bodyPr wrap="none" rtlCol="0">
            <a:spAutoFit/>
          </a:bodyPr>
          <a:lstStyle/>
          <a:p>
            <a:r>
              <a:rPr lang="en-CA" sz="5400" dirty="0"/>
              <a:t>32</a:t>
            </a:r>
          </a:p>
        </p:txBody>
      </p:sp>
      <p:sp>
        <p:nvSpPr>
          <p:cNvPr id="5" name="TextBox 4"/>
          <p:cNvSpPr txBox="1"/>
          <p:nvPr/>
        </p:nvSpPr>
        <p:spPr>
          <a:xfrm>
            <a:off x="1838503" y="965920"/>
            <a:ext cx="710451" cy="923330"/>
          </a:xfrm>
          <a:prstGeom prst="rect">
            <a:avLst/>
          </a:prstGeom>
          <a:noFill/>
        </p:spPr>
        <p:txBody>
          <a:bodyPr wrap="none" rtlCol="0">
            <a:spAutoFit/>
          </a:bodyPr>
          <a:lstStyle/>
          <a:p>
            <a:r>
              <a:rPr lang="en-CA" sz="5400" dirty="0">
                <a:solidFill>
                  <a:schemeClr val="tx2">
                    <a:lumMod val="60000"/>
                    <a:lumOff val="40000"/>
                  </a:schemeClr>
                </a:solidFill>
              </a:rPr>
              <a:t>.5</a:t>
            </a:r>
          </a:p>
        </p:txBody>
      </p:sp>
      <p:sp>
        <p:nvSpPr>
          <p:cNvPr id="6" name="TextBox 5"/>
          <p:cNvSpPr txBox="1"/>
          <p:nvPr/>
        </p:nvSpPr>
        <p:spPr>
          <a:xfrm>
            <a:off x="2563092" y="965920"/>
            <a:ext cx="1406154" cy="923330"/>
          </a:xfrm>
          <a:prstGeom prst="rect">
            <a:avLst/>
          </a:prstGeom>
          <a:noFill/>
        </p:spPr>
        <p:txBody>
          <a:bodyPr wrap="none" rtlCol="0">
            <a:spAutoFit/>
          </a:bodyPr>
          <a:lstStyle/>
          <a:p>
            <a:r>
              <a:rPr lang="en-CA" sz="5400" dirty="0">
                <a:solidFill>
                  <a:srgbClr val="C00000"/>
                </a:solidFill>
              </a:rPr>
              <a:t>±0.5</a:t>
            </a:r>
          </a:p>
        </p:txBody>
      </p:sp>
      <p:sp>
        <p:nvSpPr>
          <p:cNvPr id="7" name="TextBox 6"/>
          <p:cNvSpPr txBox="1"/>
          <p:nvPr/>
        </p:nvSpPr>
        <p:spPr>
          <a:xfrm>
            <a:off x="4059101" y="979717"/>
            <a:ext cx="1029449" cy="923330"/>
          </a:xfrm>
          <a:prstGeom prst="rect">
            <a:avLst/>
          </a:prstGeom>
          <a:noFill/>
        </p:spPr>
        <p:txBody>
          <a:bodyPr wrap="none" rtlCol="0">
            <a:spAutoFit/>
          </a:bodyPr>
          <a:lstStyle/>
          <a:p>
            <a:r>
              <a:rPr lang="en-CA" sz="5400" dirty="0"/>
              <a:t>mL</a:t>
            </a:r>
          </a:p>
        </p:txBody>
      </p:sp>
      <p:sp>
        <p:nvSpPr>
          <p:cNvPr id="8" name="Rectangular Callout 7"/>
          <p:cNvSpPr/>
          <p:nvPr/>
        </p:nvSpPr>
        <p:spPr>
          <a:xfrm>
            <a:off x="139959" y="1819471"/>
            <a:ext cx="2408995" cy="317240"/>
          </a:xfrm>
          <a:prstGeom prst="wedgeRectCallout">
            <a:avLst>
              <a:gd name="adj1" fmla="val 37265"/>
              <a:gd name="adj2" fmla="val -840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Doubtful, but Significant digit</a:t>
            </a:r>
          </a:p>
        </p:txBody>
      </p:sp>
      <p:sp>
        <p:nvSpPr>
          <p:cNvPr id="9" name="Rectangular Callout 8"/>
          <p:cNvSpPr/>
          <p:nvPr/>
        </p:nvSpPr>
        <p:spPr>
          <a:xfrm>
            <a:off x="3022554" y="1841244"/>
            <a:ext cx="2408995" cy="317240"/>
          </a:xfrm>
          <a:prstGeom prst="wedgeRectCallout">
            <a:avLst>
              <a:gd name="adj1" fmla="val -37876"/>
              <a:gd name="adj2" fmla="val -95775"/>
            </a:avLst>
          </a:prstGeom>
          <a:solidFill>
            <a:srgbClr val="FF5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Absolute Uncertainty</a:t>
            </a:r>
          </a:p>
        </p:txBody>
      </p:sp>
      <p:sp>
        <p:nvSpPr>
          <p:cNvPr id="10" name="Rectangular Callout 9"/>
          <p:cNvSpPr/>
          <p:nvPr/>
        </p:nvSpPr>
        <p:spPr>
          <a:xfrm>
            <a:off x="2563092" y="807300"/>
            <a:ext cx="2408995" cy="317240"/>
          </a:xfrm>
          <a:prstGeom prst="wedgeRectCallout">
            <a:avLst>
              <a:gd name="adj1" fmla="val -37489"/>
              <a:gd name="adj2" fmla="val 89520"/>
            </a:avLst>
          </a:prstGeom>
          <a:solidFill>
            <a:srgbClr val="FF5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Plus-minus sign</a:t>
            </a:r>
          </a:p>
        </p:txBody>
      </p:sp>
      <p:sp>
        <p:nvSpPr>
          <p:cNvPr id="11" name="Rectangular Callout 10"/>
          <p:cNvSpPr/>
          <p:nvPr/>
        </p:nvSpPr>
        <p:spPr>
          <a:xfrm>
            <a:off x="5262465" y="801080"/>
            <a:ext cx="841737" cy="317240"/>
          </a:xfrm>
          <a:prstGeom prst="wedgeRectCallout">
            <a:avLst>
              <a:gd name="adj1" fmla="val -85396"/>
              <a:gd name="adj2" fmla="val 130697"/>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t>Unit</a:t>
            </a:r>
          </a:p>
        </p:txBody>
      </p:sp>
      <p:sp>
        <p:nvSpPr>
          <p:cNvPr id="13" name="TextBox 12"/>
          <p:cNvSpPr txBox="1"/>
          <p:nvPr/>
        </p:nvSpPr>
        <p:spPr>
          <a:xfrm>
            <a:off x="851430" y="917917"/>
            <a:ext cx="3432350" cy="923330"/>
          </a:xfrm>
          <a:prstGeom prst="rect">
            <a:avLst/>
          </a:prstGeom>
          <a:noFill/>
        </p:spPr>
        <p:txBody>
          <a:bodyPr wrap="none" rtlCol="0">
            <a:spAutoFit/>
          </a:bodyPr>
          <a:lstStyle/>
          <a:p>
            <a:r>
              <a:rPr lang="en-CA" sz="5400" dirty="0">
                <a:solidFill>
                  <a:srgbClr val="00B050"/>
                </a:solidFill>
              </a:rPr>
              <a:t>(</a:t>
            </a:r>
            <a:r>
              <a:rPr lang="en-CA" sz="5400" dirty="0">
                <a:solidFill>
                  <a:srgbClr val="92D050"/>
                </a:solidFill>
              </a:rPr>
              <a:t>                  </a:t>
            </a:r>
            <a:r>
              <a:rPr lang="en-CA" sz="5400" dirty="0">
                <a:solidFill>
                  <a:srgbClr val="00B050"/>
                </a:solidFill>
              </a:rPr>
              <a:t>)</a:t>
            </a:r>
          </a:p>
        </p:txBody>
      </p:sp>
      <p:sp>
        <p:nvSpPr>
          <p:cNvPr id="12" name="Slide Number Placeholder 11"/>
          <p:cNvSpPr>
            <a:spLocks noGrp="1"/>
          </p:cNvSpPr>
          <p:nvPr>
            <p:ph type="sldNum" sz="quarter" idx="12"/>
          </p:nvPr>
        </p:nvSpPr>
        <p:spPr/>
        <p:txBody>
          <a:bodyPr/>
          <a:lstStyle/>
          <a:p>
            <a:fld id="{CE1F11EC-65E9-447B-B0E6-A1466BD3AAA0}" type="slidenum">
              <a:rPr lang="en-CA" smtClean="0"/>
              <a:pPr/>
              <a:t>21</a:t>
            </a:fld>
            <a:endParaRPr lang="en-CA"/>
          </a:p>
        </p:txBody>
      </p:sp>
    </p:spTree>
    <p:extLst>
      <p:ext uri="{BB962C8B-B14F-4D97-AF65-F5344CB8AC3E}">
        <p14:creationId xmlns:p14="http://schemas.microsoft.com/office/powerpoint/2010/main" val="49074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Effect transition="in" filter="fade">
                                      <p:cBhvr>
                                        <p:cTn id="9" dur="500"/>
                                        <p:tgtEl>
                                          <p:spTgt spid="6"/>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animBg="1"/>
      <p:bldP spid="9" grpId="0" animBg="1"/>
      <p:bldP spid="10" grpId="0" animBg="1"/>
      <p:bldP spid="11" grpId="0" animBg="1"/>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09588"/>
            <a:ext cx="1562100" cy="583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09588"/>
            <a:ext cx="1571625"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33061" y="-3254"/>
            <a:ext cx="8080310" cy="602536"/>
          </a:xfrm>
        </p:spPr>
        <p:txBody>
          <a:bodyPr>
            <a:noAutofit/>
          </a:bodyPr>
          <a:lstStyle/>
          <a:p>
            <a:r>
              <a:rPr lang="en-CA" sz="3000" b="1" u="sng" dirty="0"/>
              <a:t>Adding &amp; Subtracting with Absolute Uncertainties</a:t>
            </a:r>
          </a:p>
        </p:txBody>
      </p:sp>
      <p:sp>
        <p:nvSpPr>
          <p:cNvPr id="3" name="Content Placeholder 2"/>
          <p:cNvSpPr>
            <a:spLocks noGrp="1"/>
          </p:cNvSpPr>
          <p:nvPr>
            <p:ph idx="1"/>
          </p:nvPr>
        </p:nvSpPr>
        <p:spPr>
          <a:xfrm>
            <a:off x="1307850" y="690465"/>
            <a:ext cx="8262870" cy="4265451"/>
          </a:xfrm>
        </p:spPr>
        <p:txBody>
          <a:bodyPr>
            <a:noAutofit/>
          </a:bodyPr>
          <a:lstStyle/>
          <a:p>
            <a:r>
              <a:rPr lang="en-CA" sz="3000" dirty="0"/>
              <a:t>Frequently we make two measurements and subtract them to find a difference (</a:t>
            </a:r>
            <a:r>
              <a:rPr lang="el-GR" sz="3000" i="1" dirty="0">
                <a:cs typeface="Calibri"/>
              </a:rPr>
              <a:t>Δ</a:t>
            </a:r>
            <a:r>
              <a:rPr lang="en-CA" sz="3000" dirty="0"/>
              <a:t>).  </a:t>
            </a:r>
          </a:p>
          <a:p>
            <a:r>
              <a:rPr lang="en-CA" sz="3000" dirty="0"/>
              <a:t>When we subtract numbers that have an uncertainty we must </a:t>
            </a:r>
            <a:r>
              <a:rPr lang="en-CA" sz="3000" u="sng" dirty="0"/>
              <a:t>ADD</a:t>
            </a:r>
            <a:r>
              <a:rPr lang="en-CA" sz="3000" dirty="0"/>
              <a:t> the absolute uncertainty values!</a:t>
            </a:r>
          </a:p>
          <a:p>
            <a:pPr marL="0" indent="0">
              <a:buNone/>
            </a:pPr>
            <a:r>
              <a:rPr lang="en-CA" sz="2600" dirty="0">
                <a:solidFill>
                  <a:schemeClr val="tx2"/>
                </a:solidFill>
              </a:rPr>
              <a:t>The volume changes from (20.5±0.5)mL to (24.0±0.5)</a:t>
            </a:r>
            <a:r>
              <a:rPr lang="en-CA" sz="2600" dirty="0" err="1">
                <a:solidFill>
                  <a:schemeClr val="tx2"/>
                </a:solidFill>
              </a:rPr>
              <a:t>mL.</a:t>
            </a:r>
            <a:endParaRPr lang="en-CA" sz="2600" dirty="0">
              <a:solidFill>
                <a:schemeClr val="tx2"/>
              </a:solidFill>
              <a:latin typeface="Calibri"/>
              <a:cs typeface="Calibri"/>
            </a:endParaRPr>
          </a:p>
          <a:p>
            <a:pPr lvl="2"/>
            <a:endParaRPr lang="en-CA" sz="3000" dirty="0">
              <a:latin typeface="Calibri"/>
            </a:endParaRPr>
          </a:p>
          <a:p>
            <a:pPr lvl="2"/>
            <a:endParaRPr lang="en-CA" sz="3000" dirty="0">
              <a:latin typeface="Calibri"/>
            </a:endParaRPr>
          </a:p>
          <a:p>
            <a:pPr marL="914400" lvl="2" indent="0">
              <a:buNone/>
            </a:pPr>
            <a:endParaRPr lang="en-CA" sz="3000" dirty="0">
              <a:latin typeface="Calibri"/>
            </a:endParaRPr>
          </a:p>
        </p:txBody>
      </p:sp>
      <p:sp>
        <p:nvSpPr>
          <p:cNvPr id="4" name="Oval 3"/>
          <p:cNvSpPr/>
          <p:nvPr/>
        </p:nvSpPr>
        <p:spPr>
          <a:xfrm>
            <a:off x="569166" y="335902"/>
            <a:ext cx="363895" cy="354563"/>
          </a:xfrm>
          <a:prstGeom prst="ellipse">
            <a:avLst/>
          </a:prstGeom>
          <a:gradFill flip="none" rotWithShape="1">
            <a:gsLst>
              <a:gs pos="0">
                <a:schemeClr val="accent6">
                  <a:lumMod val="50000"/>
                </a:schemeClr>
              </a:gs>
              <a:gs pos="50000">
                <a:schemeClr val="accent6">
                  <a:lumMod val="75000"/>
                </a:schemeClr>
              </a:gs>
              <a:gs pos="100000">
                <a:schemeClr val="accent6">
                  <a:lumMod val="20000"/>
                  <a:lumOff val="80000"/>
                </a:schemeClr>
              </a:gs>
            </a:gsLst>
            <a:path path="circle">
              <a:fillToRect l="100000" t="100000"/>
            </a:path>
            <a:tileRect r="-100000" b="-100000"/>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1804397" y="3687817"/>
            <a:ext cx="6746032" cy="1035698"/>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800" i="1" dirty="0">
                <a:solidFill>
                  <a:schemeClr val="tx1"/>
                </a:solidFill>
                <a:latin typeface="Cambria Math" pitchFamily="18" charset="0"/>
                <a:ea typeface="Cambria Math" pitchFamily="18" charset="0"/>
              </a:rPr>
              <a:t>AU</a:t>
            </a:r>
            <a:r>
              <a:rPr lang="en-CA" sz="2800" i="1" baseline="-25000" dirty="0">
                <a:solidFill>
                  <a:schemeClr val="tx1"/>
                </a:solidFill>
                <a:latin typeface="Cambria Math" pitchFamily="18" charset="0"/>
                <a:ea typeface="Cambria Math" pitchFamily="18" charset="0"/>
              </a:rPr>
              <a:t>T</a:t>
            </a:r>
            <a:r>
              <a:rPr lang="en-CA" sz="2800" i="1" dirty="0">
                <a:solidFill>
                  <a:schemeClr val="tx1"/>
                </a:solidFill>
                <a:latin typeface="Cambria Math" pitchFamily="18" charset="0"/>
                <a:ea typeface="Cambria Math" pitchFamily="18" charset="0"/>
              </a:rPr>
              <a:t> = </a:t>
            </a:r>
            <a:r>
              <a:rPr lang="el-GR" sz="2800" i="1" dirty="0">
                <a:solidFill>
                  <a:schemeClr val="tx1"/>
                </a:solidFill>
                <a:latin typeface="Cambria Math" pitchFamily="18" charset="0"/>
                <a:ea typeface="Cambria Math" pitchFamily="18" charset="0"/>
              </a:rPr>
              <a:t>Σ</a:t>
            </a:r>
            <a:r>
              <a:rPr lang="en-CA" sz="2800" i="1" dirty="0">
                <a:solidFill>
                  <a:schemeClr val="tx1"/>
                </a:solidFill>
                <a:latin typeface="Cambria Math" pitchFamily="18" charset="0"/>
                <a:ea typeface="Cambria Math" pitchFamily="18" charset="0"/>
              </a:rPr>
              <a:t>AU        </a:t>
            </a:r>
            <a:r>
              <a:rPr lang="en-CA" sz="2000" dirty="0">
                <a:solidFill>
                  <a:schemeClr val="tx1"/>
                </a:solidFill>
                <a:latin typeface="Cambria Math" pitchFamily="18" charset="0"/>
                <a:ea typeface="Cambria Math" pitchFamily="18" charset="0"/>
              </a:rPr>
              <a:t>or</a:t>
            </a:r>
            <a:r>
              <a:rPr lang="en-CA" sz="2800" dirty="0">
                <a:solidFill>
                  <a:schemeClr val="tx1"/>
                </a:solidFill>
                <a:latin typeface="Cambria Math" pitchFamily="18" charset="0"/>
                <a:ea typeface="Cambria Math" pitchFamily="18" charset="0"/>
              </a:rPr>
              <a:t>       </a:t>
            </a:r>
            <a:r>
              <a:rPr lang="en-CA" sz="2800" i="1" dirty="0">
                <a:solidFill>
                  <a:schemeClr val="tx1"/>
                </a:solidFill>
                <a:latin typeface="Cambria Math" pitchFamily="18" charset="0"/>
                <a:ea typeface="Cambria Math" pitchFamily="18" charset="0"/>
              </a:rPr>
              <a:t>AU</a:t>
            </a:r>
            <a:r>
              <a:rPr lang="en-CA" sz="2800" i="1" baseline="-25000" dirty="0">
                <a:solidFill>
                  <a:schemeClr val="tx1"/>
                </a:solidFill>
                <a:latin typeface="Cambria Math" pitchFamily="18" charset="0"/>
                <a:ea typeface="Cambria Math" pitchFamily="18" charset="0"/>
              </a:rPr>
              <a:t>T</a:t>
            </a:r>
            <a:r>
              <a:rPr lang="en-CA" sz="2800" i="1" dirty="0">
                <a:solidFill>
                  <a:schemeClr val="tx1"/>
                </a:solidFill>
                <a:latin typeface="Cambria Math" pitchFamily="18" charset="0"/>
                <a:ea typeface="Cambria Math" pitchFamily="18" charset="0"/>
              </a:rPr>
              <a:t> = AU</a:t>
            </a:r>
            <a:r>
              <a:rPr lang="en-CA" sz="2800" i="1" baseline="-25000" dirty="0">
                <a:solidFill>
                  <a:schemeClr val="tx1"/>
                </a:solidFill>
                <a:latin typeface="Cambria Math" pitchFamily="18" charset="0"/>
                <a:ea typeface="Cambria Math" pitchFamily="18" charset="0"/>
              </a:rPr>
              <a:t>1</a:t>
            </a:r>
            <a:r>
              <a:rPr lang="en-CA" sz="2800" i="1" dirty="0">
                <a:solidFill>
                  <a:schemeClr val="tx1"/>
                </a:solidFill>
                <a:latin typeface="Cambria Math" pitchFamily="18" charset="0"/>
                <a:ea typeface="Cambria Math" pitchFamily="18" charset="0"/>
              </a:rPr>
              <a:t> +AU</a:t>
            </a:r>
            <a:r>
              <a:rPr lang="en-CA" sz="2800" i="1" baseline="-25000" dirty="0">
                <a:solidFill>
                  <a:schemeClr val="tx1"/>
                </a:solidFill>
                <a:latin typeface="Cambria Math" pitchFamily="18" charset="0"/>
                <a:ea typeface="Cambria Math" pitchFamily="18" charset="0"/>
              </a:rPr>
              <a:t>2</a:t>
            </a:r>
            <a:r>
              <a:rPr lang="en-CA" sz="2800" i="1" dirty="0">
                <a:solidFill>
                  <a:schemeClr val="tx1"/>
                </a:solidFill>
                <a:latin typeface="Cambria Math" pitchFamily="18" charset="0"/>
                <a:ea typeface="Cambria Math" pitchFamily="18" charset="0"/>
              </a:rPr>
              <a:t>+… </a:t>
            </a:r>
          </a:p>
        </p:txBody>
      </p:sp>
      <p:sp>
        <p:nvSpPr>
          <p:cNvPr id="6" name="Slide Number Placeholder 5"/>
          <p:cNvSpPr>
            <a:spLocks noGrp="1"/>
          </p:cNvSpPr>
          <p:nvPr>
            <p:ph type="sldNum" sz="quarter" idx="12"/>
          </p:nvPr>
        </p:nvSpPr>
        <p:spPr/>
        <p:txBody>
          <a:bodyPr/>
          <a:lstStyle/>
          <a:p>
            <a:fld id="{CE1F11EC-65E9-447B-B0E6-A1466BD3AAA0}" type="slidenum">
              <a:rPr lang="en-CA" smtClean="0"/>
              <a:pPr/>
              <a:t>22</a:t>
            </a:fld>
            <a:endParaRPr lang="en-CA"/>
          </a:p>
        </p:txBody>
      </p:sp>
      <p:pic>
        <p:nvPicPr>
          <p:cNvPr id="10"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0555" t="50816" r="3277" b="25178"/>
          <a:stretch/>
        </p:blipFill>
        <p:spPr bwMode="auto">
          <a:xfrm>
            <a:off x="242297" y="3866626"/>
            <a:ext cx="1065554" cy="339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07848" y="4829681"/>
            <a:ext cx="7836151" cy="1292662"/>
          </a:xfrm>
          <a:prstGeom prst="rect">
            <a:avLst/>
          </a:prstGeom>
          <a:noFill/>
        </p:spPr>
        <p:txBody>
          <a:bodyPr wrap="square" rtlCol="0">
            <a:spAutoFit/>
          </a:bodyPr>
          <a:lstStyle/>
          <a:p>
            <a:r>
              <a:rPr lang="en-CA" sz="2600" dirty="0">
                <a:solidFill>
                  <a:schemeClr val="tx2"/>
                </a:solidFill>
              </a:rPr>
              <a:t>The volume difference (</a:t>
            </a:r>
            <a:r>
              <a:rPr lang="el-GR" sz="2600" i="1" dirty="0">
                <a:solidFill>
                  <a:schemeClr val="tx2"/>
                </a:solidFill>
                <a:cs typeface="Calibri"/>
              </a:rPr>
              <a:t>Δ</a:t>
            </a:r>
            <a:r>
              <a:rPr lang="en-CA" sz="2600" dirty="0">
                <a:solidFill>
                  <a:schemeClr val="tx2"/>
                </a:solidFill>
                <a:cs typeface="Calibri"/>
              </a:rPr>
              <a:t>V) is (3.5±1.0)mL but because the uncertainty is larger we write (4 ± 1)</a:t>
            </a:r>
            <a:r>
              <a:rPr lang="en-CA" sz="2600" dirty="0" err="1">
                <a:solidFill>
                  <a:schemeClr val="tx2"/>
                </a:solidFill>
                <a:cs typeface="Calibri"/>
              </a:rPr>
              <a:t>mL.</a:t>
            </a:r>
            <a:endParaRPr lang="en-CA" sz="2600" dirty="0">
              <a:solidFill>
                <a:schemeClr val="tx2"/>
              </a:solidFill>
              <a:cs typeface="Calibri"/>
            </a:endParaRPr>
          </a:p>
          <a:p>
            <a:endParaRPr lang="en-US" sz="2600" dirty="0">
              <a:solidFill>
                <a:schemeClr val="tx2"/>
              </a:solidFill>
            </a:endParaRPr>
          </a:p>
        </p:txBody>
      </p:sp>
    </p:spTree>
    <p:extLst>
      <p:ext uri="{BB962C8B-B14F-4D97-AF65-F5344CB8AC3E}">
        <p14:creationId xmlns:p14="http://schemas.microsoft.com/office/powerpoint/2010/main" val="30794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1" presetClass="entr" presetSubtype="0" fill="hold" grpId="1" nodeType="with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par>
                          <p:cTn id="26" fill="hold">
                            <p:stCondLst>
                              <p:cond delay="1000"/>
                            </p:stCondLst>
                            <p:childTnLst>
                              <p:par>
                                <p:cTn id="27" presetID="0" presetClass="path" presetSubtype="0" accel="50000" decel="50000" fill="hold" grpId="0" nodeType="afterEffect">
                                  <p:stCondLst>
                                    <p:cond delay="0"/>
                                  </p:stCondLst>
                                  <p:childTnLst>
                                    <p:animMotion origin="layout" path="M 1.94444E-6 1.48148E-6 L -0.00295 0.80555 " pathEditMode="relative" rAng="0" ptsTypes="AA">
                                      <p:cBhvr>
                                        <p:cTn id="28" dur="2000" fill="hold"/>
                                        <p:tgtEl>
                                          <p:spTgt spid="4"/>
                                        </p:tgtEl>
                                        <p:attrNameLst>
                                          <p:attrName>ppt_x</p:attrName>
                                          <p:attrName>ppt_y</p:attrName>
                                        </p:attrNameLst>
                                      </p:cBhvr>
                                      <p:rCtr x="-156" y="40278"/>
                                    </p:animMotion>
                                  </p:childTnLst>
                                </p:cTn>
                              </p:par>
                            </p:childTnLst>
                          </p:cTn>
                        </p:par>
                        <p:par>
                          <p:cTn id="29" fill="hold">
                            <p:stCondLst>
                              <p:cond delay="3000"/>
                            </p:stCondLst>
                            <p:childTnLst>
                              <p:par>
                                <p:cTn id="30" presetID="1" presetClass="exit" presetSubtype="0" fill="hold" nodeType="afterEffect">
                                  <p:stCondLst>
                                    <p:cond delay="0"/>
                                  </p:stCondLst>
                                  <p:childTnLst>
                                    <p:set>
                                      <p:cBhvr>
                                        <p:cTn id="31" dur="1" fill="hold">
                                          <p:stCondLst>
                                            <p:cond delay="0"/>
                                          </p:stCondLst>
                                        </p:cTn>
                                        <p:tgtEl>
                                          <p:spTgt spid="10"/>
                                        </p:tgtEl>
                                        <p:attrNameLst>
                                          <p:attrName>style.visibility</p:attrName>
                                        </p:attrNameLst>
                                      </p:cBhvr>
                                      <p:to>
                                        <p:strVal val="hidden"/>
                                      </p:to>
                                    </p:set>
                                  </p:childTnLst>
                                </p:cTn>
                              </p:par>
                              <p:par>
                                <p:cTn id="32" presetID="10" presetClass="exit" presetSubtype="0" fill="hold" nodeType="withEffect">
                                  <p:stCondLst>
                                    <p:cond delay="1000"/>
                                  </p:stCondLst>
                                  <p:childTnLst>
                                    <p:animEffect transition="out" filter="fade">
                                      <p:cBhvr>
                                        <p:cTn id="33" dur="500"/>
                                        <p:tgtEl>
                                          <p:spTgt spid="2052"/>
                                        </p:tgtEl>
                                      </p:cBhvr>
                                    </p:animEffect>
                                    <p:set>
                                      <p:cBhvr>
                                        <p:cTn id="34" dur="1" fill="hold">
                                          <p:stCondLst>
                                            <p:cond delay="499"/>
                                          </p:stCondLst>
                                        </p:cTn>
                                        <p:tgtEl>
                                          <p:spTgt spid="205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1752" y="78405"/>
            <a:ext cx="3444240" cy="624772"/>
          </a:xfrm>
        </p:spPr>
        <p:txBody>
          <a:bodyPr>
            <a:normAutofit/>
          </a:bodyPr>
          <a:lstStyle/>
          <a:p>
            <a:r>
              <a:rPr lang="en-CA" sz="3000" b="1" u="sng" dirty="0">
                <a:solidFill>
                  <a:srgbClr val="7030A0"/>
                </a:solidFill>
              </a:rPr>
              <a:t>Notes! Please write!</a:t>
            </a:r>
          </a:p>
        </p:txBody>
      </p:sp>
      <p:sp>
        <p:nvSpPr>
          <p:cNvPr id="3" name="Content Placeholder 2"/>
          <p:cNvSpPr>
            <a:spLocks noGrp="1"/>
          </p:cNvSpPr>
          <p:nvPr>
            <p:ph idx="1"/>
          </p:nvPr>
        </p:nvSpPr>
        <p:spPr>
          <a:xfrm>
            <a:off x="147404" y="63082"/>
            <a:ext cx="8686800" cy="5136812"/>
          </a:xfrm>
        </p:spPr>
        <p:txBody>
          <a:bodyPr/>
          <a:lstStyle/>
          <a:p>
            <a:pPr>
              <a:buNone/>
            </a:pPr>
            <a:r>
              <a:rPr lang="en-CA" b="1" u="sng" dirty="0"/>
              <a:t>Absolute uncertainty</a:t>
            </a:r>
            <a:r>
              <a:rPr lang="en-CA" dirty="0"/>
              <a:t> (AU)</a:t>
            </a:r>
            <a:endParaRPr lang="en-CA" b="1" u="sng" dirty="0"/>
          </a:p>
          <a:p>
            <a:r>
              <a:rPr lang="en-CA" sz="3000" dirty="0"/>
              <a:t>is the allowable error of the instrument. Unless stated otherwise we will assume it is ½ the measure between the smallest markings.</a:t>
            </a:r>
          </a:p>
          <a:p>
            <a:pPr>
              <a:buNone/>
            </a:pPr>
            <a:r>
              <a:rPr lang="en-CA" sz="3000" dirty="0"/>
              <a:t>	</a:t>
            </a:r>
            <a:r>
              <a:rPr lang="en-CA" sz="3000" dirty="0" err="1"/>
              <a:t>eg</a:t>
            </a:r>
            <a:r>
              <a:rPr lang="en-CA" sz="3000" dirty="0"/>
              <a:t>. (32.5 </a:t>
            </a:r>
            <a:r>
              <a:rPr lang="en-CA" sz="3000" u="sng" dirty="0"/>
              <a:t>+</a:t>
            </a:r>
            <a:r>
              <a:rPr lang="en-CA" sz="3000" dirty="0"/>
              <a:t> 0.5) </a:t>
            </a:r>
            <a:r>
              <a:rPr lang="en-CA" sz="3000" dirty="0" err="1"/>
              <a:t>mL</a:t>
            </a:r>
            <a:endParaRPr lang="en-CA" sz="3000" dirty="0"/>
          </a:p>
          <a:p>
            <a:r>
              <a:rPr lang="en-CA" sz="3000" dirty="0"/>
              <a:t>The 0.5 tells you that you must read the measurement to one decimal place.</a:t>
            </a:r>
          </a:p>
          <a:p>
            <a:pPr>
              <a:buNone/>
            </a:pPr>
            <a:endParaRPr lang="en-CA" sz="3000" dirty="0"/>
          </a:p>
          <a:p>
            <a:endParaRPr lang="en-CA" sz="3000" dirty="0"/>
          </a:p>
          <a:p>
            <a:endParaRPr lang="en-CA" sz="3000" dirty="0"/>
          </a:p>
          <a:p>
            <a:endParaRPr lang="en-CA" dirty="0"/>
          </a:p>
          <a:p>
            <a:pPr>
              <a:buNone/>
            </a:pPr>
            <a:endParaRPr lang="en-CA" dirty="0"/>
          </a:p>
          <a:p>
            <a:endParaRPr lang="en-CA" dirty="0"/>
          </a:p>
        </p:txBody>
      </p:sp>
      <p:sp>
        <p:nvSpPr>
          <p:cNvPr id="4" name="Content Placeholder 2"/>
          <p:cNvSpPr txBox="1">
            <a:spLocks/>
          </p:cNvSpPr>
          <p:nvPr/>
        </p:nvSpPr>
        <p:spPr>
          <a:xfrm>
            <a:off x="147404" y="3681347"/>
            <a:ext cx="8686800" cy="245838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000" b="0" i="0" u="none" strike="noStrike" kern="1200" cap="none" spc="0" normalizeH="0" baseline="0" noProof="0" dirty="0">
                <a:ln>
                  <a:noFill/>
                </a:ln>
                <a:solidFill>
                  <a:schemeClr val="tx1"/>
                </a:solidFill>
                <a:effectLst/>
                <a:uLnTx/>
                <a:uFillTx/>
                <a:latin typeface="+mn-lt"/>
                <a:ea typeface="+mn-ea"/>
                <a:cs typeface="+mn-cs"/>
              </a:rPr>
              <a:t>When adding or subtracting #s with uncertainties, we must add the uncertainties.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3000" b="0" i="0" u="none" strike="noStrike" kern="1200" cap="none" spc="0" normalizeH="0" baseline="0" noProof="0" dirty="0">
                <a:ln>
                  <a:noFill/>
                </a:ln>
                <a:solidFill>
                  <a:schemeClr val="tx1"/>
                </a:solidFill>
                <a:effectLst/>
                <a:uLnTx/>
                <a:uFillTx/>
                <a:latin typeface="+mn-lt"/>
                <a:ea typeface="+mn-ea"/>
                <a:cs typeface="+mn-cs"/>
              </a:rPr>
              <a:t>     </a:t>
            </a:r>
            <a:r>
              <a:rPr kumimoji="0" lang="en-CA" sz="3000" b="0" i="0" u="none" strike="noStrike" kern="1200" cap="none" spc="0" normalizeH="0" baseline="0" noProof="0" dirty="0" err="1">
                <a:ln>
                  <a:noFill/>
                </a:ln>
                <a:solidFill>
                  <a:schemeClr val="tx1"/>
                </a:solidFill>
                <a:effectLst/>
                <a:uLnTx/>
                <a:uFillTx/>
                <a:latin typeface="+mn-lt"/>
                <a:ea typeface="+mn-ea"/>
                <a:cs typeface="+mn-cs"/>
              </a:rPr>
              <a:t>Eg</a:t>
            </a:r>
            <a:r>
              <a:rPr kumimoji="0" lang="en-CA" sz="3000" b="0" i="0" u="none" strike="noStrike" kern="1200" cap="none" spc="0" normalizeH="0" baseline="0" noProof="0" dirty="0">
                <a:ln>
                  <a:noFill/>
                </a:ln>
                <a:solidFill>
                  <a:schemeClr val="tx1"/>
                </a:solidFill>
                <a:effectLst/>
                <a:uLnTx/>
                <a:uFillTx/>
                <a:latin typeface="+mn-lt"/>
                <a:ea typeface="+mn-ea"/>
                <a:cs typeface="+mn-cs"/>
              </a:rPr>
              <a:t>.(24.0 ± 0.5)mL –(20.5 ± 0.5)mL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CA"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p:cNvSpPr txBox="1"/>
          <p:nvPr/>
        </p:nvSpPr>
        <p:spPr>
          <a:xfrm>
            <a:off x="6219668" y="4684187"/>
            <a:ext cx="2428408" cy="584775"/>
          </a:xfrm>
          <a:prstGeom prst="rect">
            <a:avLst/>
          </a:prstGeom>
          <a:solidFill>
            <a:schemeClr val="bg1"/>
          </a:solidFill>
        </p:spPr>
        <p:txBody>
          <a:bodyPr wrap="square" rtlCol="0">
            <a:spAutoFit/>
          </a:bodyPr>
          <a:lstStyle/>
          <a:p>
            <a:r>
              <a:rPr lang="en-CA" sz="3200" dirty="0">
                <a:cs typeface="Calibri"/>
              </a:rPr>
              <a:t>(3.5 ± 1.0)</a:t>
            </a:r>
            <a:r>
              <a:rPr lang="en-CA" sz="3200" dirty="0" err="1">
                <a:cs typeface="Calibri"/>
              </a:rPr>
              <a:t>mL</a:t>
            </a:r>
            <a:r>
              <a:rPr lang="en-CA" sz="3200" dirty="0">
                <a:cs typeface="Calibri"/>
              </a:rPr>
              <a:t> </a:t>
            </a:r>
            <a:endParaRPr lang="en-CA" sz="3200" dirty="0"/>
          </a:p>
        </p:txBody>
      </p:sp>
      <p:sp>
        <p:nvSpPr>
          <p:cNvPr id="6" name="Slide Number Placeholder 5"/>
          <p:cNvSpPr>
            <a:spLocks noGrp="1"/>
          </p:cNvSpPr>
          <p:nvPr>
            <p:ph type="sldNum" sz="quarter" idx="12"/>
          </p:nvPr>
        </p:nvSpPr>
        <p:spPr/>
        <p:txBody>
          <a:bodyPr/>
          <a:lstStyle/>
          <a:p>
            <a:fld id="{CE1F11EC-65E9-447B-B0E6-A1466BD3AAA0}" type="slidenum">
              <a:rPr lang="en-CA" smtClean="0"/>
              <a:pPr/>
              <a:t>23</a:t>
            </a:fld>
            <a:endParaRPr lang="en-CA"/>
          </a:p>
        </p:txBody>
      </p:sp>
      <p:sp>
        <p:nvSpPr>
          <p:cNvPr id="7" name="TextBox 6"/>
          <p:cNvSpPr txBox="1"/>
          <p:nvPr/>
        </p:nvSpPr>
        <p:spPr>
          <a:xfrm>
            <a:off x="5897880" y="5193191"/>
            <a:ext cx="2658255" cy="584775"/>
          </a:xfrm>
          <a:prstGeom prst="rect">
            <a:avLst/>
          </a:prstGeom>
          <a:solidFill>
            <a:schemeClr val="bg1"/>
          </a:solidFill>
        </p:spPr>
        <p:txBody>
          <a:bodyPr wrap="square" rtlCol="0">
            <a:spAutoFit/>
          </a:bodyPr>
          <a:lstStyle/>
          <a:p>
            <a:r>
              <a:rPr lang="en-CA" sz="3200" dirty="0">
                <a:cs typeface="Calibri"/>
              </a:rPr>
              <a:t>= (4 ± 1)mL </a:t>
            </a:r>
            <a:endParaRPr lang="en-CA" sz="3200" dirty="0"/>
          </a:p>
        </p:txBody>
      </p:sp>
      <p:sp>
        <p:nvSpPr>
          <p:cNvPr id="8" name="Rectangle 7"/>
          <p:cNvSpPr/>
          <p:nvPr/>
        </p:nvSpPr>
        <p:spPr>
          <a:xfrm>
            <a:off x="147404" y="5631901"/>
            <a:ext cx="8813716" cy="553998"/>
          </a:xfrm>
          <a:prstGeom prst="rect">
            <a:avLst/>
          </a:prstGeom>
        </p:spPr>
        <p:txBody>
          <a:bodyPr wrap="square">
            <a:spAutoFit/>
          </a:bodyPr>
          <a:lstStyle/>
          <a:p>
            <a:pPr marL="457200" lvl="0" indent="-457200">
              <a:spcBef>
                <a:spcPct val="20000"/>
              </a:spcBef>
              <a:buFont typeface="Arial" panose="020B0604020202020204" pitchFamily="34" charset="0"/>
              <a:buChar char="•"/>
              <a:defRPr/>
            </a:pPr>
            <a:r>
              <a:rPr lang="en-CA" sz="3000" dirty="0">
                <a:solidFill>
                  <a:srgbClr val="FF0000"/>
                </a:solidFill>
              </a:rPr>
              <a:t>The AU is always rounded to one significant digit!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Relative Uncertainty</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23" y="1623526"/>
            <a:ext cx="1592856" cy="5234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CE1F11EC-65E9-447B-B0E6-A1466BD3AAA0}" type="slidenum">
              <a:rPr lang="en-CA" smtClean="0"/>
              <a:pPr/>
              <a:t>24</a:t>
            </a:fld>
            <a:endParaRPr lang="en-CA"/>
          </a:p>
        </p:txBody>
      </p:sp>
      <p:sp>
        <p:nvSpPr>
          <p:cNvPr id="3" name="Content Placeholder 2"/>
          <p:cNvSpPr>
            <a:spLocks noGrp="1"/>
          </p:cNvSpPr>
          <p:nvPr>
            <p:ph idx="1"/>
          </p:nvPr>
        </p:nvSpPr>
        <p:spPr>
          <a:xfrm>
            <a:off x="1319135" y="1259174"/>
            <a:ext cx="7654384" cy="5458867"/>
          </a:xfrm>
        </p:spPr>
        <p:txBody>
          <a:bodyPr>
            <a:normAutofit/>
          </a:bodyPr>
          <a:lstStyle/>
          <a:p>
            <a:r>
              <a:rPr lang="en-CA" dirty="0"/>
              <a:t>The graduated cylinder has a reading of (32.5±0.5) mL </a:t>
            </a:r>
          </a:p>
          <a:p>
            <a:r>
              <a:rPr lang="en-CA" dirty="0"/>
              <a:t>To find its relative uncertainty, divide:</a:t>
            </a:r>
          </a:p>
          <a:p>
            <a:pPr marL="0" indent="0">
              <a:buNone/>
            </a:pPr>
            <a:r>
              <a:rPr lang="en-CA" dirty="0"/>
              <a:t>	</a:t>
            </a:r>
            <a:r>
              <a:rPr lang="en-CA" dirty="0">
                <a:solidFill>
                  <a:srgbClr val="0070C0"/>
                </a:solidFill>
                <a:latin typeface="Comic Sans MS" pitchFamily="66" charset="0"/>
              </a:rPr>
              <a:t>0.5 ÷ 32.5 = 0.01538461 or 1.5%</a:t>
            </a:r>
          </a:p>
          <a:p>
            <a:r>
              <a:rPr lang="en-CA" dirty="0"/>
              <a:t>relative uncertainties it that they show you how small your error actually is. </a:t>
            </a:r>
          </a:p>
          <a:p>
            <a:endParaRPr lang="en-CA" dirty="0"/>
          </a:p>
        </p:txBody>
      </p:sp>
    </p:spTree>
    <p:extLst>
      <p:ext uri="{BB962C8B-B14F-4D97-AF65-F5344CB8AC3E}">
        <p14:creationId xmlns:p14="http://schemas.microsoft.com/office/powerpoint/2010/main" val="358136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a:solidFill>
                  <a:srgbClr val="7030A0"/>
                </a:solidFill>
              </a:rPr>
              <a:t>Notes! Please write!</a:t>
            </a:r>
          </a:p>
        </p:txBody>
      </p:sp>
      <p:sp>
        <p:nvSpPr>
          <p:cNvPr id="3" name="Content Placeholder 2"/>
          <p:cNvSpPr>
            <a:spLocks noGrp="1"/>
          </p:cNvSpPr>
          <p:nvPr>
            <p:ph idx="1"/>
          </p:nvPr>
        </p:nvSpPr>
        <p:spPr>
          <a:xfrm>
            <a:off x="134911" y="869431"/>
            <a:ext cx="9009089" cy="5096654"/>
          </a:xfrm>
        </p:spPr>
        <p:txBody>
          <a:bodyPr>
            <a:normAutofit fontScale="85000" lnSpcReduction="10000"/>
          </a:bodyPr>
          <a:lstStyle/>
          <a:p>
            <a:pPr>
              <a:buNone/>
            </a:pPr>
            <a:r>
              <a:rPr lang="en-CA" b="1" u="sng" dirty="0"/>
              <a:t>Relative uncertainty</a:t>
            </a:r>
            <a:r>
              <a:rPr lang="en-CA" dirty="0"/>
              <a:t>  (RU)</a:t>
            </a:r>
            <a:endParaRPr lang="en-CA" b="1" u="sng" dirty="0"/>
          </a:p>
          <a:p>
            <a:r>
              <a:rPr lang="en-CA" dirty="0"/>
              <a:t>RU of a measurement equals the absolute uncertainty divided by the </a:t>
            </a:r>
            <a:r>
              <a:rPr lang="en-CA" u="sng" dirty="0"/>
              <a:t>absolute value </a:t>
            </a:r>
            <a:r>
              <a:rPr lang="en-CA" dirty="0"/>
              <a:t>of the original measurement. </a:t>
            </a:r>
          </a:p>
          <a:p>
            <a:pPr>
              <a:buNone/>
            </a:pPr>
            <a:endParaRPr lang="en-CA" dirty="0"/>
          </a:p>
          <a:p>
            <a:pPr>
              <a:buNone/>
            </a:pPr>
            <a:endParaRPr lang="en-CA" dirty="0"/>
          </a:p>
          <a:p>
            <a:pPr>
              <a:buNone/>
            </a:pPr>
            <a:endParaRPr lang="en-CA" dirty="0"/>
          </a:p>
          <a:p>
            <a:pPr>
              <a:buNone/>
            </a:pPr>
            <a:r>
              <a:rPr lang="en-CA" dirty="0"/>
              <a:t>	</a:t>
            </a:r>
            <a:r>
              <a:rPr lang="en-CA" dirty="0" err="1"/>
              <a:t>eg</a:t>
            </a:r>
            <a:r>
              <a:rPr lang="en-CA" dirty="0"/>
              <a:t>. 32.5 </a:t>
            </a:r>
            <a:r>
              <a:rPr lang="en-CA" u="sng" dirty="0"/>
              <a:t>+</a:t>
            </a:r>
            <a:r>
              <a:rPr lang="en-CA" dirty="0"/>
              <a:t> 0.5 </a:t>
            </a:r>
            <a:r>
              <a:rPr lang="en-CA" dirty="0" err="1"/>
              <a:t>mL</a:t>
            </a:r>
            <a:r>
              <a:rPr lang="en-CA" dirty="0"/>
              <a:t>    </a:t>
            </a:r>
          </a:p>
          <a:p>
            <a:pPr>
              <a:buNone/>
            </a:pPr>
            <a:r>
              <a:rPr lang="en-CA" dirty="0"/>
              <a:t>		RU = 0.5/32.5 = 0.0153846... Or 1.5%</a:t>
            </a:r>
          </a:p>
          <a:p>
            <a:pPr>
              <a:buNone/>
            </a:pPr>
            <a:endParaRPr lang="en-CA" dirty="0"/>
          </a:p>
          <a:p>
            <a:r>
              <a:rPr lang="en-CA" dirty="0"/>
              <a:t>The RU allows you to determine the AU after a calculation involving multiplication or division.</a:t>
            </a:r>
          </a:p>
          <a:p>
            <a:pPr>
              <a:buNone/>
            </a:pPr>
            <a:endParaRPr lang="en-CA" dirty="0"/>
          </a:p>
          <a:p>
            <a:endParaRPr lang="en-CA" dirty="0"/>
          </a:p>
          <a:p>
            <a:endParaRPr lang="en-CA" dirty="0"/>
          </a:p>
          <a:p>
            <a:endParaRPr lang="en-CA" dirty="0"/>
          </a:p>
          <a:p>
            <a:pPr>
              <a:buNone/>
            </a:pPr>
            <a:endParaRPr lang="en-CA" dirty="0"/>
          </a:p>
          <a:p>
            <a:endParaRPr lang="en-CA" dirty="0"/>
          </a:p>
        </p:txBody>
      </p:sp>
      <p:sp>
        <p:nvSpPr>
          <p:cNvPr id="4" name="Slide Number Placeholder 3"/>
          <p:cNvSpPr>
            <a:spLocks noGrp="1"/>
          </p:cNvSpPr>
          <p:nvPr>
            <p:ph type="sldNum" sz="quarter" idx="12"/>
          </p:nvPr>
        </p:nvSpPr>
        <p:spPr/>
        <p:txBody>
          <a:bodyPr/>
          <a:lstStyle/>
          <a:p>
            <a:fld id="{CE1F11EC-65E9-447B-B0E6-A1466BD3AAA0}" type="slidenum">
              <a:rPr lang="en-CA" smtClean="0"/>
              <a:pPr/>
              <a:t>25</a:t>
            </a:fld>
            <a:endParaRPr lang="en-CA"/>
          </a:p>
        </p:txBody>
      </p:sp>
      <mc:AlternateContent xmlns:mc="http://schemas.openxmlformats.org/markup-compatibility/2006" xmlns:a14="http://schemas.microsoft.com/office/drawing/2010/main">
        <mc:Choice Requires="a14">
          <p:sp>
            <p:nvSpPr>
              <p:cNvPr id="5" name="TextBox 4"/>
              <p:cNvSpPr txBox="1"/>
              <p:nvPr/>
            </p:nvSpPr>
            <p:spPr>
              <a:xfrm>
                <a:off x="2233924" y="2225365"/>
                <a:ext cx="4676152" cy="1207382"/>
              </a:xfrm>
              <a:prstGeom prst="rect">
                <a:avLst/>
              </a:prstGeom>
              <a:solidFill>
                <a:srgbClr val="FFFF99"/>
              </a:solidFill>
              <a:ln>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CA" sz="3600" b="0" i="1" smtClean="0">
                          <a:latin typeface="Cambria Math"/>
                        </a:rPr>
                        <m:t>𝑅𝑈</m:t>
                      </m:r>
                      <m:r>
                        <a:rPr lang="en-CA" sz="3600" b="0" i="1" smtClean="0">
                          <a:latin typeface="Cambria Math"/>
                        </a:rPr>
                        <m:t>=</m:t>
                      </m:r>
                      <m:f>
                        <m:fPr>
                          <m:ctrlPr>
                            <a:rPr lang="en-CA" sz="3600" b="0" i="1" smtClean="0">
                              <a:latin typeface="Cambria Math" panose="02040503050406030204" pitchFamily="18" charset="0"/>
                            </a:rPr>
                          </m:ctrlPr>
                        </m:fPr>
                        <m:num>
                          <m:r>
                            <a:rPr lang="en-CA" sz="3600" b="0" i="1" smtClean="0">
                              <a:latin typeface="Cambria Math"/>
                            </a:rPr>
                            <m:t>𝐴𝑈</m:t>
                          </m:r>
                        </m:num>
                        <m:den>
                          <m:d>
                            <m:dPr>
                              <m:begChr m:val="|"/>
                              <m:endChr m:val="|"/>
                              <m:ctrlPr>
                                <a:rPr lang="en-CA" sz="3600" b="0" i="1" smtClean="0">
                                  <a:latin typeface="Cambria Math" panose="02040503050406030204" pitchFamily="18" charset="0"/>
                                </a:rPr>
                              </m:ctrlPr>
                            </m:dPr>
                            <m:e>
                              <m:r>
                                <a:rPr lang="en-CA" sz="3600" b="0" i="1" smtClean="0">
                                  <a:latin typeface="Cambria Math"/>
                                </a:rPr>
                                <m:t>𝑚𝑒𝑎𝑠𝑢𝑟𝑒𝑚𝑒𝑛𝑡</m:t>
                              </m:r>
                            </m:e>
                          </m:d>
                        </m:den>
                      </m:f>
                    </m:oMath>
                  </m:oMathPara>
                </a14:m>
                <a:endParaRPr lang="en-CA" dirty="0"/>
              </a:p>
            </p:txBody>
          </p:sp>
        </mc:Choice>
        <mc:Fallback xmlns="">
          <p:sp>
            <p:nvSpPr>
              <p:cNvPr id="5" name="TextBox 4"/>
              <p:cNvSpPr txBox="1">
                <a:spLocks noRot="1" noChangeAspect="1" noMove="1" noResize="1" noEditPoints="1" noAdjustHandles="1" noChangeArrowheads="1" noChangeShapeType="1" noTextEdit="1"/>
              </p:cNvSpPr>
              <p:nvPr/>
            </p:nvSpPr>
            <p:spPr>
              <a:xfrm>
                <a:off x="2233924" y="2225365"/>
                <a:ext cx="4676152" cy="1207382"/>
              </a:xfrm>
              <a:prstGeom prst="rect">
                <a:avLst/>
              </a:prstGeom>
              <a:blipFill>
                <a:blip r:embed="rId2"/>
                <a:stretch>
                  <a:fillRect/>
                </a:stretch>
              </a:blipFill>
              <a:ln>
                <a:solidFill>
                  <a:schemeClr val="tx1"/>
                </a:solidFill>
              </a:ln>
            </p:spPr>
            <p:txBody>
              <a:bodyPr/>
              <a:lstStyle/>
              <a:p>
                <a:r>
                  <a:rPr lang="en-CA">
                    <a:noFill/>
                  </a:rPr>
                  <a:t> </a:t>
                </a:r>
              </a:p>
            </p:txBody>
          </p:sp>
        </mc:Fallback>
      </mc:AlternateContent>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4772"/>
          </a:xfrm>
        </p:spPr>
        <p:txBody>
          <a:bodyPr>
            <a:normAutofit fontScale="90000"/>
          </a:bodyPr>
          <a:lstStyle/>
          <a:p>
            <a:r>
              <a:rPr lang="en-CA" b="1" u="sng" dirty="0">
                <a:solidFill>
                  <a:srgbClr val="7030A0"/>
                </a:solidFill>
              </a:rPr>
              <a:t>Notes! Please write!</a:t>
            </a:r>
          </a:p>
        </p:txBody>
      </p:sp>
      <p:sp>
        <p:nvSpPr>
          <p:cNvPr id="3" name="Content Placeholder 2"/>
          <p:cNvSpPr>
            <a:spLocks noGrp="1"/>
          </p:cNvSpPr>
          <p:nvPr>
            <p:ph idx="1"/>
          </p:nvPr>
        </p:nvSpPr>
        <p:spPr>
          <a:xfrm>
            <a:off x="457200" y="989353"/>
            <a:ext cx="8229600" cy="1723868"/>
          </a:xfrm>
        </p:spPr>
        <p:txBody>
          <a:bodyPr>
            <a:noAutofit/>
          </a:bodyPr>
          <a:lstStyle/>
          <a:p>
            <a:pPr>
              <a:buNone/>
            </a:pPr>
            <a:r>
              <a:rPr lang="en-CA" u="sng" dirty="0"/>
              <a:t>Density example</a:t>
            </a:r>
            <a:r>
              <a:rPr lang="en-CA" dirty="0"/>
              <a:t>: (58.3±0.9)g ÷ (32.5±0.5)</a:t>
            </a:r>
            <a:r>
              <a:rPr lang="en-CA" dirty="0" err="1"/>
              <a:t>mL.</a:t>
            </a:r>
            <a:endParaRPr lang="en-CA" dirty="0"/>
          </a:p>
          <a:p>
            <a:pPr>
              <a:buNone/>
            </a:pPr>
            <a:endParaRPr lang="en-CA" sz="2000" dirty="0"/>
          </a:p>
          <a:p>
            <a:pPr>
              <a:spcBef>
                <a:spcPts val="0"/>
              </a:spcBef>
              <a:buNone/>
            </a:pPr>
            <a:r>
              <a:rPr lang="el-GR" dirty="0"/>
              <a:t>Ρ</a:t>
            </a:r>
            <a:r>
              <a:rPr lang="en-CA" dirty="0"/>
              <a:t> = </a:t>
            </a:r>
            <a:r>
              <a:rPr lang="en-CA" u="sng" dirty="0"/>
              <a:t>m</a:t>
            </a:r>
            <a:r>
              <a:rPr lang="en-CA" dirty="0"/>
              <a:t>			</a:t>
            </a:r>
            <a:r>
              <a:rPr lang="el-GR" dirty="0"/>
              <a:t> δ</a:t>
            </a:r>
            <a:r>
              <a:rPr lang="en-CA" dirty="0"/>
              <a:t>P = (</a:t>
            </a:r>
            <a:r>
              <a:rPr lang="el-GR" u="sng" dirty="0"/>
              <a:t>δ</a:t>
            </a:r>
            <a:r>
              <a:rPr lang="en-CA" u="sng" dirty="0"/>
              <a:t>m </a:t>
            </a:r>
            <a:r>
              <a:rPr lang="en-CA" dirty="0"/>
              <a:t>+ </a:t>
            </a:r>
            <a:r>
              <a:rPr lang="el-GR" u="sng" dirty="0"/>
              <a:t>δ</a:t>
            </a:r>
            <a:r>
              <a:rPr lang="en-US" u="sng" dirty="0"/>
              <a:t>V</a:t>
            </a:r>
            <a:r>
              <a:rPr lang="en-CA" dirty="0"/>
              <a:t>) P</a:t>
            </a:r>
          </a:p>
          <a:p>
            <a:pPr>
              <a:spcBef>
                <a:spcPts val="0"/>
              </a:spcBef>
              <a:buNone/>
            </a:pPr>
            <a:r>
              <a:rPr lang="en-CA" dirty="0"/>
              <a:t>    </a:t>
            </a:r>
            <a:r>
              <a:rPr lang="en-CA" dirty="0">
                <a:solidFill>
                  <a:schemeClr val="bg1"/>
                </a:solidFill>
              </a:rPr>
              <a:t>   </a:t>
            </a:r>
            <a:r>
              <a:rPr lang="en-CA" dirty="0"/>
              <a:t>V                                          m       V</a:t>
            </a:r>
          </a:p>
          <a:p>
            <a:pPr>
              <a:buNone/>
            </a:pPr>
            <a:endParaRPr lang="en-CA" dirty="0"/>
          </a:p>
          <a:p>
            <a:endParaRPr lang="en-CA" dirty="0"/>
          </a:p>
          <a:p>
            <a:endParaRPr lang="en-CA" dirty="0"/>
          </a:p>
        </p:txBody>
      </p:sp>
      <p:sp>
        <p:nvSpPr>
          <p:cNvPr id="5" name="TextBox 4"/>
          <p:cNvSpPr txBox="1"/>
          <p:nvPr/>
        </p:nvSpPr>
        <p:spPr>
          <a:xfrm>
            <a:off x="674558" y="2863122"/>
            <a:ext cx="2473376" cy="1077218"/>
          </a:xfrm>
          <a:prstGeom prst="rect">
            <a:avLst/>
          </a:prstGeom>
          <a:noFill/>
        </p:spPr>
        <p:txBody>
          <a:bodyPr wrap="square" rtlCol="0">
            <a:spAutoFit/>
          </a:bodyPr>
          <a:lstStyle/>
          <a:p>
            <a:pPr>
              <a:buNone/>
            </a:pPr>
            <a:r>
              <a:rPr lang="en-CA" sz="3200" dirty="0"/>
              <a:t>= </a:t>
            </a:r>
            <a:r>
              <a:rPr lang="en-CA" sz="3200" u="sng" dirty="0"/>
              <a:t>58.3g</a:t>
            </a:r>
            <a:r>
              <a:rPr lang="en-CA" sz="3200" dirty="0"/>
              <a:t>	</a:t>
            </a:r>
          </a:p>
          <a:p>
            <a:pPr>
              <a:buNone/>
            </a:pPr>
            <a:r>
              <a:rPr lang="en-CA" sz="3200" dirty="0"/>
              <a:t>   32.5mL</a:t>
            </a:r>
          </a:p>
        </p:txBody>
      </p:sp>
      <p:sp>
        <p:nvSpPr>
          <p:cNvPr id="6" name="TextBox 5"/>
          <p:cNvSpPr txBox="1"/>
          <p:nvPr/>
        </p:nvSpPr>
        <p:spPr>
          <a:xfrm>
            <a:off x="302303" y="4063612"/>
            <a:ext cx="3143026" cy="584775"/>
          </a:xfrm>
          <a:prstGeom prst="rect">
            <a:avLst/>
          </a:prstGeom>
          <a:noFill/>
        </p:spPr>
        <p:txBody>
          <a:bodyPr wrap="square" rtlCol="0">
            <a:spAutoFit/>
          </a:bodyPr>
          <a:lstStyle/>
          <a:p>
            <a:pPr>
              <a:buNone/>
            </a:pPr>
            <a:r>
              <a:rPr lang="el-GR" sz="3200" dirty="0"/>
              <a:t>Ρ </a:t>
            </a:r>
            <a:r>
              <a:rPr lang="en-CA" sz="3200" dirty="0"/>
              <a:t>= 1.79385 g/mL</a:t>
            </a:r>
          </a:p>
        </p:txBody>
      </p:sp>
      <p:sp>
        <p:nvSpPr>
          <p:cNvPr id="7" name="TextBox 6"/>
          <p:cNvSpPr txBox="1"/>
          <p:nvPr/>
        </p:nvSpPr>
        <p:spPr>
          <a:xfrm>
            <a:off x="4616971" y="2863121"/>
            <a:ext cx="4527029" cy="1077218"/>
          </a:xfrm>
          <a:prstGeom prst="rect">
            <a:avLst/>
          </a:prstGeom>
          <a:noFill/>
        </p:spPr>
        <p:txBody>
          <a:bodyPr wrap="square" rtlCol="0">
            <a:spAutoFit/>
          </a:bodyPr>
          <a:lstStyle/>
          <a:p>
            <a:r>
              <a:rPr lang="en-CA" sz="3200" dirty="0"/>
              <a:t>= (</a:t>
            </a:r>
            <a:r>
              <a:rPr lang="en-CA" sz="3200" u="sng" dirty="0"/>
              <a:t>0.9</a:t>
            </a:r>
            <a:r>
              <a:rPr lang="en-CA" sz="3200" dirty="0"/>
              <a:t>  +  </a:t>
            </a:r>
            <a:r>
              <a:rPr lang="en-CA" sz="3200" u="sng" dirty="0"/>
              <a:t>0.5</a:t>
            </a:r>
            <a:r>
              <a:rPr lang="en-CA" sz="3200" dirty="0"/>
              <a:t>) x  1.79385</a:t>
            </a:r>
          </a:p>
          <a:p>
            <a:r>
              <a:rPr lang="en-CA" sz="3200" dirty="0"/>
              <a:t>     58.3    32.5</a:t>
            </a:r>
          </a:p>
        </p:txBody>
      </p:sp>
      <p:sp>
        <p:nvSpPr>
          <p:cNvPr id="8" name="TextBox 7"/>
          <p:cNvSpPr txBox="1"/>
          <p:nvPr/>
        </p:nvSpPr>
        <p:spPr>
          <a:xfrm>
            <a:off x="4124793" y="4034852"/>
            <a:ext cx="4920733" cy="892552"/>
          </a:xfrm>
          <a:prstGeom prst="rect">
            <a:avLst/>
          </a:prstGeom>
          <a:noFill/>
        </p:spPr>
        <p:txBody>
          <a:bodyPr wrap="square" rtlCol="0">
            <a:spAutoFit/>
          </a:bodyPr>
          <a:lstStyle/>
          <a:p>
            <a:r>
              <a:rPr lang="el-GR" sz="3200" dirty="0"/>
              <a:t>δ</a:t>
            </a:r>
            <a:r>
              <a:rPr lang="en-CA" sz="3200" dirty="0"/>
              <a:t>P = 0.0552901 </a:t>
            </a:r>
            <a:r>
              <a:rPr lang="en-CA" sz="2000" dirty="0"/>
              <a:t>round to one			               significant digit</a:t>
            </a:r>
          </a:p>
        </p:txBody>
      </p:sp>
      <p:sp>
        <p:nvSpPr>
          <p:cNvPr id="9" name="TextBox 8"/>
          <p:cNvSpPr txBox="1"/>
          <p:nvPr/>
        </p:nvSpPr>
        <p:spPr>
          <a:xfrm>
            <a:off x="4112301" y="4636955"/>
            <a:ext cx="4527029" cy="584775"/>
          </a:xfrm>
          <a:prstGeom prst="rect">
            <a:avLst/>
          </a:prstGeom>
          <a:noFill/>
        </p:spPr>
        <p:txBody>
          <a:bodyPr wrap="square" rtlCol="0">
            <a:spAutoFit/>
          </a:bodyPr>
          <a:lstStyle/>
          <a:p>
            <a:r>
              <a:rPr lang="el-GR" sz="3200" dirty="0"/>
              <a:t>δ</a:t>
            </a:r>
            <a:r>
              <a:rPr lang="en-CA" sz="3200" dirty="0"/>
              <a:t>P = 0.06</a:t>
            </a:r>
            <a:endParaRPr lang="en-CA" sz="2000" dirty="0"/>
          </a:p>
        </p:txBody>
      </p:sp>
      <p:sp>
        <p:nvSpPr>
          <p:cNvPr id="10" name="TextBox 9"/>
          <p:cNvSpPr txBox="1"/>
          <p:nvPr/>
        </p:nvSpPr>
        <p:spPr>
          <a:xfrm>
            <a:off x="1004342" y="5681273"/>
            <a:ext cx="6775554" cy="584775"/>
          </a:xfrm>
          <a:prstGeom prst="rect">
            <a:avLst/>
          </a:prstGeom>
          <a:noFill/>
        </p:spPr>
        <p:txBody>
          <a:bodyPr wrap="square" rtlCol="0">
            <a:spAutoFit/>
          </a:bodyPr>
          <a:lstStyle/>
          <a:p>
            <a:pPr algn="ctr"/>
            <a:r>
              <a:rPr lang="en-CA" sz="3200" b="1" dirty="0">
                <a:solidFill>
                  <a:srgbClr val="7030A0"/>
                </a:solidFill>
              </a:rPr>
              <a:t>Final answer:  (1.79 </a:t>
            </a:r>
            <a:r>
              <a:rPr lang="en-CA" sz="3200" b="1" u="sng" dirty="0">
                <a:solidFill>
                  <a:srgbClr val="7030A0"/>
                </a:solidFill>
              </a:rPr>
              <a:t>+</a:t>
            </a:r>
            <a:r>
              <a:rPr lang="en-CA" sz="3200" b="1" dirty="0">
                <a:solidFill>
                  <a:srgbClr val="7030A0"/>
                </a:solidFill>
              </a:rPr>
              <a:t> 0.06) g/mL</a:t>
            </a:r>
          </a:p>
        </p:txBody>
      </p:sp>
      <p:sp>
        <p:nvSpPr>
          <p:cNvPr id="11" name="TextBox 10"/>
          <p:cNvSpPr txBox="1"/>
          <p:nvPr/>
        </p:nvSpPr>
        <p:spPr>
          <a:xfrm>
            <a:off x="299803" y="5036695"/>
            <a:ext cx="8844197" cy="584775"/>
          </a:xfrm>
          <a:prstGeom prst="rect">
            <a:avLst/>
          </a:prstGeom>
          <a:noFill/>
        </p:spPr>
        <p:txBody>
          <a:bodyPr wrap="square" rtlCol="0">
            <a:spAutoFit/>
          </a:bodyPr>
          <a:lstStyle/>
          <a:p>
            <a:r>
              <a:rPr lang="en-CA" sz="3200" dirty="0">
                <a:solidFill>
                  <a:srgbClr val="C00000"/>
                </a:solidFill>
              </a:rPr>
              <a:t>Therefore you must round to two decimal places!</a:t>
            </a:r>
          </a:p>
        </p:txBody>
      </p:sp>
      <p:sp>
        <p:nvSpPr>
          <p:cNvPr id="4" name="Slide Number Placeholder 3"/>
          <p:cNvSpPr>
            <a:spLocks noGrp="1"/>
          </p:cNvSpPr>
          <p:nvPr>
            <p:ph type="sldNum" sz="quarter" idx="12"/>
          </p:nvPr>
        </p:nvSpPr>
        <p:spPr/>
        <p:txBody>
          <a:bodyPr/>
          <a:lstStyle/>
          <a:p>
            <a:fld id="{CE1F11EC-65E9-447B-B0E6-A1466BD3AAA0}" type="slidenum">
              <a:rPr lang="en-CA" smtClean="0"/>
              <a:pPr/>
              <a:t>26</a:t>
            </a:fld>
            <a:endParaRPr lang="en-CA"/>
          </a:p>
        </p:txBody>
      </p:sp>
      <p:sp>
        <p:nvSpPr>
          <p:cNvPr id="12" name="Rectangle 11"/>
          <p:cNvSpPr/>
          <p:nvPr/>
        </p:nvSpPr>
        <p:spPr>
          <a:xfrm>
            <a:off x="922776" y="4523524"/>
            <a:ext cx="1817101" cy="369332"/>
          </a:xfrm>
          <a:prstGeom prst="rect">
            <a:avLst/>
          </a:prstGeom>
        </p:spPr>
        <p:txBody>
          <a:bodyPr wrap="none">
            <a:spAutoFit/>
          </a:bodyPr>
          <a:lstStyle/>
          <a:p>
            <a:r>
              <a:rPr lang="en-CA" dirty="0"/>
              <a:t> (keep 4-6 digits!)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2309"/>
            <a:ext cx="8229600" cy="1143000"/>
          </a:xfrm>
        </p:spPr>
        <p:txBody>
          <a:bodyPr/>
          <a:lstStyle/>
          <a:p>
            <a:r>
              <a:rPr lang="en-CA" u="sng" dirty="0"/>
              <a:t>Uncertainty Formulas</a:t>
            </a:r>
          </a:p>
        </p:txBody>
      </p:sp>
      <p:sp>
        <p:nvSpPr>
          <p:cNvPr id="4" name="Slide Number Placeholder 3"/>
          <p:cNvSpPr>
            <a:spLocks noGrp="1"/>
          </p:cNvSpPr>
          <p:nvPr>
            <p:ph type="sldNum" sz="quarter" idx="12"/>
          </p:nvPr>
        </p:nvSpPr>
        <p:spPr/>
        <p:txBody>
          <a:bodyPr/>
          <a:lstStyle/>
          <a:p>
            <a:fld id="{CE1F11EC-65E9-447B-B0E6-A1466BD3AAA0}" type="slidenum">
              <a:rPr lang="en-CA" sz="3200" smtClean="0"/>
              <a:pPr/>
              <a:t>27</a:t>
            </a:fld>
            <a:endParaRPr lang="en-CA" sz="3200"/>
          </a:p>
        </p:txBody>
      </p:sp>
      <mc:AlternateContent xmlns:mc="http://schemas.openxmlformats.org/markup-compatibility/2006" xmlns:a14="http://schemas.microsoft.com/office/drawing/2010/main">
        <mc:Choice Requires="a14">
          <p:sp>
            <p:nvSpPr>
              <p:cNvPr id="5" name="TextBox 4"/>
              <p:cNvSpPr txBox="1"/>
              <p:nvPr/>
            </p:nvSpPr>
            <p:spPr>
              <a:xfrm>
                <a:off x="3974515" y="1433861"/>
                <a:ext cx="364548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CA" sz="3200" b="0" i="0" dirty="0" smtClean="0">
                          <a:solidFill>
                            <a:srgbClr val="00B050"/>
                          </a:solidFill>
                        </a:rPr>
                        <m:t>(</m:t>
                      </m:r>
                      <m:r>
                        <m:rPr>
                          <m:nor/>
                        </m:rPr>
                        <a:rPr lang="en-CA" sz="3200" b="0" i="0" dirty="0" smtClean="0">
                          <a:solidFill>
                            <a:srgbClr val="00B050"/>
                          </a:solidFill>
                        </a:rPr>
                        <m:t>A</m:t>
                      </m:r>
                      <m:r>
                        <a:rPr lang="en-CA" sz="3200" b="0" i="1" dirty="0" smtClean="0">
                          <a:solidFill>
                            <a:srgbClr val="00B050"/>
                          </a:solidFill>
                          <a:latin typeface="Cambria Math" panose="02040503050406030204" pitchFamily="18" charset="0"/>
                          <a:ea typeface="Cambria Math" panose="02040503050406030204" pitchFamily="18" charset="0"/>
                        </a:rPr>
                        <m:t>+</m:t>
                      </m:r>
                      <m:r>
                        <a:rPr lang="en-CA" sz="3200" b="0" i="1" dirty="0" smtClean="0">
                          <a:solidFill>
                            <a:srgbClr val="00B050"/>
                          </a:solidFill>
                          <a:latin typeface="Cambria Math" panose="02040503050406030204" pitchFamily="18" charset="0"/>
                          <a:ea typeface="Cambria Math" panose="02040503050406030204" pitchFamily="18" charset="0"/>
                        </a:rPr>
                        <m:t>𝐵</m:t>
                      </m:r>
                      <m:r>
                        <a:rPr lang="en-CA" sz="3200" b="0" i="1" dirty="0" smtClean="0">
                          <a:solidFill>
                            <a:srgbClr val="00B050"/>
                          </a:solidFill>
                          <a:latin typeface="Cambria Math" panose="02040503050406030204" pitchFamily="18" charset="0"/>
                          <a:ea typeface="Cambria Math" panose="02040503050406030204" pitchFamily="18" charset="0"/>
                        </a:rPr>
                        <m:t>) ±(</m:t>
                      </m:r>
                      <m:r>
                        <m:rPr>
                          <m:nor/>
                        </m:rPr>
                        <a:rPr lang="el-GR" sz="3200" dirty="0">
                          <a:solidFill>
                            <a:srgbClr val="00B050"/>
                          </a:solidFill>
                        </a:rPr>
                        <m:t>δ</m:t>
                      </m:r>
                      <m:r>
                        <m:rPr>
                          <m:nor/>
                        </m:rPr>
                        <a:rPr lang="en-CA" sz="3200" dirty="0">
                          <a:solidFill>
                            <a:srgbClr val="00B050"/>
                          </a:solidFill>
                        </a:rPr>
                        <m:t>A</m:t>
                      </m:r>
                      <m:r>
                        <a:rPr lang="en-CA" sz="3200" i="1" dirty="0" smtClean="0">
                          <a:solidFill>
                            <a:srgbClr val="00B050"/>
                          </a:solidFill>
                          <a:latin typeface="Cambria Math" panose="02040503050406030204" pitchFamily="18" charset="0"/>
                          <a:ea typeface="Cambria Math" panose="02040503050406030204" pitchFamily="18" charset="0"/>
                        </a:rPr>
                        <m:t>+</m:t>
                      </m:r>
                      <m:r>
                        <m:rPr>
                          <m:nor/>
                        </m:rPr>
                        <a:rPr lang="el-GR" sz="3200" dirty="0">
                          <a:solidFill>
                            <a:srgbClr val="00B050"/>
                          </a:solidFill>
                        </a:rPr>
                        <m:t>δ</m:t>
                      </m:r>
                      <m:r>
                        <m:rPr>
                          <m:nor/>
                        </m:rPr>
                        <a:rPr lang="en-CA" sz="3200" b="0" i="0" dirty="0" smtClean="0">
                          <a:solidFill>
                            <a:srgbClr val="00B050"/>
                          </a:solidFill>
                        </a:rPr>
                        <m:t>B</m:t>
                      </m:r>
                      <m:r>
                        <m:rPr>
                          <m:nor/>
                        </m:rPr>
                        <a:rPr lang="en-CA" sz="3200" dirty="0">
                          <a:solidFill>
                            <a:srgbClr val="00B050"/>
                          </a:solidFill>
                        </a:rPr>
                        <m:t>)</m:t>
                      </m:r>
                    </m:oMath>
                  </m:oMathPara>
                </a14:m>
                <a:endParaRPr lang="en-CA" sz="3200" dirty="0">
                  <a:solidFill>
                    <a:srgbClr val="00B05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74515" y="1433861"/>
                <a:ext cx="3645485" cy="492443"/>
              </a:xfrm>
              <a:prstGeom prst="rect">
                <a:avLst/>
              </a:prstGeom>
              <a:blipFill>
                <a:blip r:embed="rId2"/>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974515" y="2111467"/>
                <a:ext cx="3645485"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CA" sz="3200" b="0" i="0" dirty="0" smtClean="0">
                          <a:solidFill>
                            <a:srgbClr val="00B050"/>
                          </a:solidFill>
                        </a:rPr>
                        <m:t>(</m:t>
                      </m:r>
                      <m:r>
                        <m:rPr>
                          <m:nor/>
                        </m:rPr>
                        <a:rPr lang="en-CA" sz="3200" b="0" i="0" dirty="0" smtClean="0">
                          <a:solidFill>
                            <a:srgbClr val="00B050"/>
                          </a:solidFill>
                        </a:rPr>
                        <m:t>A</m:t>
                      </m:r>
                      <m:r>
                        <a:rPr lang="en-CA" sz="3200" i="1">
                          <a:solidFill>
                            <a:srgbClr val="00B050"/>
                          </a:solidFill>
                          <a:latin typeface="Cambria Math" panose="02040503050406030204" pitchFamily="18" charset="0"/>
                          <a:ea typeface="Cambria Math" panose="02040503050406030204" pitchFamily="18" charset="0"/>
                        </a:rPr>
                        <m:t>−</m:t>
                      </m:r>
                      <m:r>
                        <a:rPr lang="en-CA" sz="3200" b="0" i="1" dirty="0" smtClean="0">
                          <a:solidFill>
                            <a:srgbClr val="00B050"/>
                          </a:solidFill>
                          <a:latin typeface="Cambria Math" panose="02040503050406030204" pitchFamily="18" charset="0"/>
                          <a:ea typeface="Cambria Math" panose="02040503050406030204" pitchFamily="18" charset="0"/>
                        </a:rPr>
                        <m:t>𝐵</m:t>
                      </m:r>
                      <m:r>
                        <a:rPr lang="en-CA" sz="3200" b="0" i="1" dirty="0" smtClean="0">
                          <a:solidFill>
                            <a:srgbClr val="00B050"/>
                          </a:solidFill>
                          <a:latin typeface="Cambria Math" panose="02040503050406030204" pitchFamily="18" charset="0"/>
                          <a:ea typeface="Cambria Math" panose="02040503050406030204" pitchFamily="18" charset="0"/>
                        </a:rPr>
                        <m:t>) ±(</m:t>
                      </m:r>
                      <m:r>
                        <m:rPr>
                          <m:nor/>
                        </m:rPr>
                        <a:rPr lang="el-GR" sz="3200" dirty="0">
                          <a:solidFill>
                            <a:srgbClr val="00B050"/>
                          </a:solidFill>
                        </a:rPr>
                        <m:t>δ</m:t>
                      </m:r>
                      <m:r>
                        <m:rPr>
                          <m:nor/>
                        </m:rPr>
                        <a:rPr lang="en-CA" sz="3200" dirty="0">
                          <a:solidFill>
                            <a:srgbClr val="00B050"/>
                          </a:solidFill>
                        </a:rPr>
                        <m:t>A</m:t>
                      </m:r>
                      <m:r>
                        <a:rPr lang="en-CA" sz="3200" i="1" dirty="0" smtClean="0">
                          <a:solidFill>
                            <a:srgbClr val="00B050"/>
                          </a:solidFill>
                          <a:latin typeface="Cambria Math" panose="02040503050406030204" pitchFamily="18" charset="0"/>
                          <a:ea typeface="Cambria Math" panose="02040503050406030204" pitchFamily="18" charset="0"/>
                        </a:rPr>
                        <m:t>+</m:t>
                      </m:r>
                      <m:r>
                        <m:rPr>
                          <m:nor/>
                        </m:rPr>
                        <a:rPr lang="el-GR" sz="3200" dirty="0">
                          <a:solidFill>
                            <a:srgbClr val="00B050"/>
                          </a:solidFill>
                        </a:rPr>
                        <m:t>δ</m:t>
                      </m:r>
                      <m:r>
                        <m:rPr>
                          <m:nor/>
                        </m:rPr>
                        <a:rPr lang="en-CA" sz="3200" b="0" i="0" dirty="0" smtClean="0">
                          <a:solidFill>
                            <a:srgbClr val="00B050"/>
                          </a:solidFill>
                        </a:rPr>
                        <m:t>B</m:t>
                      </m:r>
                      <m:r>
                        <m:rPr>
                          <m:nor/>
                        </m:rPr>
                        <a:rPr lang="en-CA" sz="3200" dirty="0">
                          <a:solidFill>
                            <a:srgbClr val="00B050"/>
                          </a:solidFill>
                        </a:rPr>
                        <m:t>)</m:t>
                      </m:r>
                    </m:oMath>
                  </m:oMathPara>
                </a14:m>
                <a:endParaRPr lang="en-CA" sz="3200" dirty="0">
                  <a:solidFill>
                    <a:srgbClr val="00B05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974515" y="2111467"/>
                <a:ext cx="3645485" cy="492443"/>
              </a:xfrm>
              <a:prstGeom prst="rect">
                <a:avLst/>
              </a:prstGeom>
              <a:blipFill>
                <a:blip r:embed="rId3"/>
                <a:stretch>
                  <a:fillRect/>
                </a:stretch>
              </a:blipFill>
            </p:spPr>
            <p:txBody>
              <a:bodyPr/>
              <a:lstStyle/>
              <a:p>
                <a:r>
                  <a:rPr lang="en-CA">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079444" y="3839574"/>
                <a:ext cx="3645485" cy="870879"/>
              </a:xfrm>
              <a:prstGeom prst="rect">
                <a:avLst/>
              </a:prstGeom>
              <a:noFill/>
            </p:spPr>
            <p:txBody>
              <a:bodyPr wrap="square" lIns="0" tIns="0" rIns="0" bIns="0" rtlCol="0">
                <a:spAutoFit/>
              </a:bodyPr>
              <a:lstStyle/>
              <a:p>
                <a14:m>
                  <m:oMath xmlns:m="http://schemas.openxmlformats.org/officeDocument/2006/math">
                    <m:r>
                      <m:rPr>
                        <m:nor/>
                      </m:rPr>
                      <a:rPr lang="el-GR" sz="3200" dirty="0" smtClean="0">
                        <a:solidFill>
                          <a:srgbClr val="7030A0"/>
                        </a:solidFill>
                      </a:rPr>
                      <m:t>δ</m:t>
                    </m:r>
                    <m:r>
                      <m:rPr>
                        <m:nor/>
                      </m:rPr>
                      <a:rPr lang="en-CA" sz="3200" b="0" i="1" dirty="0" smtClean="0">
                        <a:solidFill>
                          <a:srgbClr val="7030A0"/>
                        </a:solidFill>
                      </a:rPr>
                      <m:t>AB</m:t>
                    </m:r>
                  </m:oMath>
                </a14:m>
                <a:r>
                  <a:rPr lang="en-CA" sz="3200" dirty="0">
                    <a:solidFill>
                      <a:srgbClr val="7030A0"/>
                    </a:solidFill>
                  </a:rPr>
                  <a:t> = </a:t>
                </a:r>
                <a14:m>
                  <m:oMath xmlns:m="http://schemas.openxmlformats.org/officeDocument/2006/math">
                    <m:d>
                      <m:dPr>
                        <m:ctrlPr>
                          <a:rPr lang="en-CA" sz="3200" b="0" i="1" smtClean="0">
                            <a:solidFill>
                              <a:srgbClr val="7030A0"/>
                            </a:solidFill>
                            <a:latin typeface="Cambria Math" panose="02040503050406030204" pitchFamily="18" charset="0"/>
                          </a:rPr>
                        </m:ctrlPr>
                      </m:dPr>
                      <m:e>
                        <m:f>
                          <m:fPr>
                            <m:ctrlPr>
                              <a:rPr lang="en-CA" sz="3200" i="1" smtClean="0">
                                <a:solidFill>
                                  <a:srgbClr val="7030A0"/>
                                </a:solidFill>
                                <a:latin typeface="Cambria Math" panose="02040503050406030204" pitchFamily="18" charset="0"/>
                              </a:rPr>
                            </m:ctrlPr>
                          </m:fPr>
                          <m:num>
                            <m:r>
                              <m:rPr>
                                <m:nor/>
                              </m:rPr>
                              <a:rPr lang="el-GR" sz="3200" dirty="0">
                                <a:solidFill>
                                  <a:srgbClr val="7030A0"/>
                                </a:solidFill>
                              </a:rPr>
                              <m:t>δ</m:t>
                            </m:r>
                            <m:r>
                              <m:rPr>
                                <m:nor/>
                              </m:rPr>
                              <a:rPr lang="en-CA" sz="3200" dirty="0">
                                <a:solidFill>
                                  <a:srgbClr val="7030A0"/>
                                </a:solidFill>
                              </a:rPr>
                              <m:t>A</m:t>
                            </m:r>
                          </m:num>
                          <m:den>
                            <m:r>
                              <a:rPr lang="en-CA" sz="3200" b="0" i="1" smtClean="0">
                                <a:solidFill>
                                  <a:srgbClr val="7030A0"/>
                                </a:solidFill>
                                <a:latin typeface="Cambria Math" panose="02040503050406030204" pitchFamily="18" charset="0"/>
                              </a:rPr>
                              <m:t>𝐴</m:t>
                            </m:r>
                          </m:den>
                        </m:f>
                        <m:r>
                          <a:rPr lang="en-CA" sz="3200" i="1" smtClean="0">
                            <a:solidFill>
                              <a:srgbClr val="7030A0"/>
                            </a:solidFill>
                            <a:latin typeface="Cambria Math" panose="02040503050406030204" pitchFamily="18" charset="0"/>
                            <a:ea typeface="Cambria Math" panose="02040503050406030204" pitchFamily="18" charset="0"/>
                          </a:rPr>
                          <m:t>+</m:t>
                        </m:r>
                        <m:f>
                          <m:fPr>
                            <m:ctrlPr>
                              <a:rPr lang="en-CA" sz="3200" i="1" smtClean="0">
                                <a:solidFill>
                                  <a:srgbClr val="7030A0"/>
                                </a:solidFill>
                                <a:latin typeface="Cambria Math" panose="02040503050406030204" pitchFamily="18" charset="0"/>
                                <a:ea typeface="Cambria Math" panose="02040503050406030204" pitchFamily="18" charset="0"/>
                              </a:rPr>
                            </m:ctrlPr>
                          </m:fPr>
                          <m:num>
                            <m:r>
                              <m:rPr>
                                <m:nor/>
                              </m:rPr>
                              <a:rPr lang="el-GR" sz="3200" dirty="0">
                                <a:solidFill>
                                  <a:srgbClr val="7030A0"/>
                                </a:solidFill>
                              </a:rPr>
                              <m:t>δ</m:t>
                            </m:r>
                            <m:r>
                              <m:rPr>
                                <m:nor/>
                              </m:rPr>
                              <a:rPr lang="en-CA" sz="3200" b="0" i="1" dirty="0" smtClean="0">
                                <a:solidFill>
                                  <a:srgbClr val="7030A0"/>
                                </a:solidFill>
                              </a:rPr>
                              <m:t>B</m:t>
                            </m:r>
                          </m:num>
                          <m:den>
                            <m:r>
                              <a:rPr lang="en-CA" sz="3200" i="1">
                                <a:solidFill>
                                  <a:srgbClr val="7030A0"/>
                                </a:solidFill>
                                <a:latin typeface="Cambria Math" panose="02040503050406030204" pitchFamily="18" charset="0"/>
                                <a:ea typeface="Cambria Math" panose="02040503050406030204" pitchFamily="18" charset="0"/>
                              </a:rPr>
                              <m:t>𝐵</m:t>
                            </m:r>
                          </m:den>
                        </m:f>
                      </m:e>
                    </m:d>
                    <m:r>
                      <a:rPr lang="en-CA" sz="3200" b="0" i="1" smtClean="0">
                        <a:solidFill>
                          <a:srgbClr val="7030A0"/>
                        </a:solidFill>
                        <a:latin typeface="Cambria Math" panose="02040503050406030204" pitchFamily="18" charset="0"/>
                        <a:ea typeface="Cambria Math" panose="02040503050406030204" pitchFamily="18" charset="0"/>
                      </a:rPr>
                      <m:t>𝐴𝐵</m:t>
                    </m:r>
                  </m:oMath>
                </a14:m>
                <a:endParaRPr lang="en-CA" sz="3200" dirty="0">
                  <a:solidFill>
                    <a:srgbClr val="7030A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4079444" y="3839574"/>
                <a:ext cx="3645485" cy="870879"/>
              </a:xfrm>
              <a:prstGeom prst="rect">
                <a:avLst/>
              </a:prstGeom>
              <a:blipFill>
                <a:blip r:embed="rId4"/>
                <a:stretch>
                  <a:fillRect b="-6993"/>
                </a:stretch>
              </a:blipFill>
            </p:spPr>
            <p:txBody>
              <a:bodyPr/>
              <a:lstStyle/>
              <a:p>
                <a:r>
                  <a:rPr lang="en-CA">
                    <a:noFill/>
                  </a:rPr>
                  <a:t> </a:t>
                </a:r>
              </a:p>
            </p:txBody>
          </p:sp>
        </mc:Fallback>
      </mc:AlternateContent>
      <p:sp>
        <p:nvSpPr>
          <p:cNvPr id="8" name="TextBox 7"/>
          <p:cNvSpPr txBox="1"/>
          <p:nvPr/>
        </p:nvSpPr>
        <p:spPr>
          <a:xfrm>
            <a:off x="104930" y="773466"/>
            <a:ext cx="8829212" cy="584775"/>
          </a:xfrm>
          <a:prstGeom prst="rect">
            <a:avLst/>
          </a:prstGeom>
          <a:noFill/>
        </p:spPr>
        <p:txBody>
          <a:bodyPr wrap="square" rtlCol="0">
            <a:spAutoFit/>
          </a:bodyPr>
          <a:lstStyle/>
          <a:p>
            <a:r>
              <a:rPr lang="en-CA" sz="3200" dirty="0">
                <a:solidFill>
                  <a:srgbClr val="00B050"/>
                </a:solidFill>
              </a:rPr>
              <a:t>Adding or subtracting: add the uncertainties</a:t>
            </a:r>
          </a:p>
        </p:txBody>
      </p:sp>
      <p:sp>
        <p:nvSpPr>
          <p:cNvPr id="9" name="TextBox 8"/>
          <p:cNvSpPr txBox="1"/>
          <p:nvPr/>
        </p:nvSpPr>
        <p:spPr>
          <a:xfrm>
            <a:off x="104930" y="2858217"/>
            <a:ext cx="9039072" cy="1077218"/>
          </a:xfrm>
          <a:prstGeom prst="rect">
            <a:avLst/>
          </a:prstGeom>
          <a:noFill/>
        </p:spPr>
        <p:txBody>
          <a:bodyPr wrap="square" rtlCol="0">
            <a:spAutoFit/>
          </a:bodyPr>
          <a:lstStyle/>
          <a:p>
            <a:r>
              <a:rPr lang="en-CA" sz="3200" dirty="0">
                <a:solidFill>
                  <a:srgbClr val="7030A0"/>
                </a:solidFill>
              </a:rPr>
              <a:t>Multiplying or dividing: add the relative uncertainties 				   x the solution</a:t>
            </a:r>
          </a:p>
        </p:txBody>
      </p:sp>
      <mc:AlternateContent xmlns:mc="http://schemas.openxmlformats.org/markup-compatibility/2006" xmlns:a14="http://schemas.microsoft.com/office/drawing/2010/main">
        <mc:Choice Requires="a14">
          <p:sp>
            <p:nvSpPr>
              <p:cNvPr id="11" name="TextBox 10"/>
              <p:cNvSpPr txBox="1"/>
              <p:nvPr/>
            </p:nvSpPr>
            <p:spPr>
              <a:xfrm>
                <a:off x="4079444" y="4662522"/>
                <a:ext cx="3791877" cy="870879"/>
              </a:xfrm>
              <a:prstGeom prst="rect">
                <a:avLst/>
              </a:prstGeom>
              <a:noFill/>
            </p:spPr>
            <p:txBody>
              <a:bodyPr wrap="square" lIns="0" tIns="0" rIns="0" bIns="0" rtlCol="0">
                <a:spAutoFit/>
              </a:bodyPr>
              <a:lstStyle/>
              <a:p>
                <a14:m>
                  <m:oMath xmlns:m="http://schemas.openxmlformats.org/officeDocument/2006/math">
                    <m:r>
                      <m:rPr>
                        <m:nor/>
                      </m:rPr>
                      <a:rPr lang="el-GR" sz="3200" dirty="0" smtClean="0">
                        <a:solidFill>
                          <a:srgbClr val="7030A0"/>
                        </a:solidFill>
                      </a:rPr>
                      <m:t>δ</m:t>
                    </m:r>
                    <m:r>
                      <m:rPr>
                        <m:nor/>
                      </m:rPr>
                      <a:rPr lang="en-CA" sz="3200" b="0" i="0" dirty="0" smtClean="0">
                        <a:solidFill>
                          <a:srgbClr val="7030A0"/>
                        </a:solidFill>
                      </a:rPr>
                      <m:t>(</m:t>
                    </m:r>
                    <m:f>
                      <m:fPr>
                        <m:ctrlPr>
                          <a:rPr lang="en-CA" sz="3200" i="1" smtClean="0">
                            <a:solidFill>
                              <a:srgbClr val="7030A0"/>
                            </a:solidFill>
                            <a:latin typeface="Cambria Math" panose="02040503050406030204" pitchFamily="18" charset="0"/>
                          </a:rPr>
                        </m:ctrlPr>
                      </m:fPr>
                      <m:num>
                        <m:r>
                          <m:rPr>
                            <m:nor/>
                          </m:rPr>
                          <a:rPr lang="en-CA" sz="3200" i="1" dirty="0">
                            <a:solidFill>
                              <a:srgbClr val="7030A0"/>
                            </a:solidFill>
                          </a:rPr>
                          <m:t>A</m:t>
                        </m:r>
                      </m:num>
                      <m:den>
                        <m:r>
                          <a:rPr lang="en-CA" sz="3200" b="0" i="1" smtClean="0">
                            <a:solidFill>
                              <a:srgbClr val="7030A0"/>
                            </a:solidFill>
                            <a:latin typeface="Cambria Math" panose="02040503050406030204" pitchFamily="18" charset="0"/>
                          </a:rPr>
                          <m:t>𝐵</m:t>
                        </m:r>
                      </m:den>
                    </m:f>
                    <m:r>
                      <a:rPr lang="en-CA" sz="3200" b="0" i="1" smtClean="0">
                        <a:solidFill>
                          <a:srgbClr val="7030A0"/>
                        </a:solidFill>
                        <a:latin typeface="Cambria Math" panose="02040503050406030204" pitchFamily="18" charset="0"/>
                      </a:rPr>
                      <m:t>)</m:t>
                    </m:r>
                  </m:oMath>
                </a14:m>
                <a:r>
                  <a:rPr lang="en-CA" sz="3200" dirty="0">
                    <a:solidFill>
                      <a:srgbClr val="7030A0"/>
                    </a:solidFill>
                  </a:rPr>
                  <a:t>= </a:t>
                </a:r>
                <a14:m>
                  <m:oMath xmlns:m="http://schemas.openxmlformats.org/officeDocument/2006/math">
                    <m:d>
                      <m:dPr>
                        <m:ctrlPr>
                          <a:rPr lang="en-CA" sz="3200" b="0" i="1" smtClean="0">
                            <a:solidFill>
                              <a:srgbClr val="7030A0"/>
                            </a:solidFill>
                            <a:latin typeface="Cambria Math" panose="02040503050406030204" pitchFamily="18" charset="0"/>
                          </a:rPr>
                        </m:ctrlPr>
                      </m:dPr>
                      <m:e>
                        <m:f>
                          <m:fPr>
                            <m:ctrlPr>
                              <a:rPr lang="en-CA" sz="3200" i="1" smtClean="0">
                                <a:solidFill>
                                  <a:srgbClr val="7030A0"/>
                                </a:solidFill>
                                <a:latin typeface="Cambria Math" panose="02040503050406030204" pitchFamily="18" charset="0"/>
                              </a:rPr>
                            </m:ctrlPr>
                          </m:fPr>
                          <m:num>
                            <m:r>
                              <m:rPr>
                                <m:nor/>
                              </m:rPr>
                              <a:rPr lang="el-GR" sz="3200" dirty="0">
                                <a:solidFill>
                                  <a:srgbClr val="7030A0"/>
                                </a:solidFill>
                              </a:rPr>
                              <m:t>δ</m:t>
                            </m:r>
                            <m:r>
                              <m:rPr>
                                <m:nor/>
                              </m:rPr>
                              <a:rPr lang="en-CA" sz="3200" dirty="0">
                                <a:solidFill>
                                  <a:srgbClr val="7030A0"/>
                                </a:solidFill>
                              </a:rPr>
                              <m:t>A</m:t>
                            </m:r>
                          </m:num>
                          <m:den>
                            <m:r>
                              <a:rPr lang="en-CA" sz="3200" b="0" i="1" smtClean="0">
                                <a:solidFill>
                                  <a:srgbClr val="7030A0"/>
                                </a:solidFill>
                                <a:latin typeface="Cambria Math" panose="02040503050406030204" pitchFamily="18" charset="0"/>
                              </a:rPr>
                              <m:t>𝐴</m:t>
                            </m:r>
                          </m:den>
                        </m:f>
                        <m:r>
                          <a:rPr lang="en-CA" sz="3200" i="1" smtClean="0">
                            <a:solidFill>
                              <a:srgbClr val="7030A0"/>
                            </a:solidFill>
                            <a:latin typeface="Cambria Math" panose="02040503050406030204" pitchFamily="18" charset="0"/>
                            <a:ea typeface="Cambria Math" panose="02040503050406030204" pitchFamily="18" charset="0"/>
                          </a:rPr>
                          <m:t>+</m:t>
                        </m:r>
                        <m:f>
                          <m:fPr>
                            <m:ctrlPr>
                              <a:rPr lang="en-CA" sz="3200" i="1" smtClean="0">
                                <a:solidFill>
                                  <a:srgbClr val="7030A0"/>
                                </a:solidFill>
                                <a:latin typeface="Cambria Math" panose="02040503050406030204" pitchFamily="18" charset="0"/>
                                <a:ea typeface="Cambria Math" panose="02040503050406030204" pitchFamily="18" charset="0"/>
                              </a:rPr>
                            </m:ctrlPr>
                          </m:fPr>
                          <m:num>
                            <m:r>
                              <m:rPr>
                                <m:nor/>
                              </m:rPr>
                              <a:rPr lang="el-GR" sz="3200" dirty="0">
                                <a:solidFill>
                                  <a:srgbClr val="7030A0"/>
                                </a:solidFill>
                              </a:rPr>
                              <m:t>δ</m:t>
                            </m:r>
                            <m:r>
                              <m:rPr>
                                <m:nor/>
                              </m:rPr>
                              <a:rPr lang="en-CA" sz="3200" b="0" i="1" dirty="0" smtClean="0">
                                <a:solidFill>
                                  <a:srgbClr val="7030A0"/>
                                </a:solidFill>
                              </a:rPr>
                              <m:t>B</m:t>
                            </m:r>
                          </m:num>
                          <m:den>
                            <m:r>
                              <a:rPr lang="en-CA" sz="3200" b="0" i="1" smtClean="0">
                                <a:solidFill>
                                  <a:srgbClr val="7030A0"/>
                                </a:solidFill>
                                <a:latin typeface="Cambria Math" panose="02040503050406030204" pitchFamily="18" charset="0"/>
                                <a:ea typeface="Cambria Math" panose="02040503050406030204" pitchFamily="18" charset="0"/>
                              </a:rPr>
                              <m:t>𝐵</m:t>
                            </m:r>
                          </m:den>
                        </m:f>
                      </m:e>
                    </m:d>
                    <m:f>
                      <m:fPr>
                        <m:ctrlPr>
                          <a:rPr lang="en-CA" sz="3200" b="0" i="1" smtClean="0">
                            <a:solidFill>
                              <a:srgbClr val="7030A0"/>
                            </a:solidFill>
                            <a:latin typeface="Cambria Math" panose="02040503050406030204" pitchFamily="18" charset="0"/>
                            <a:ea typeface="Cambria Math" panose="02040503050406030204" pitchFamily="18" charset="0"/>
                          </a:rPr>
                        </m:ctrlPr>
                      </m:fPr>
                      <m:num>
                        <m:r>
                          <a:rPr lang="en-CA" sz="3200" b="0" i="1" smtClean="0">
                            <a:solidFill>
                              <a:srgbClr val="7030A0"/>
                            </a:solidFill>
                            <a:latin typeface="Cambria Math" panose="02040503050406030204" pitchFamily="18" charset="0"/>
                            <a:ea typeface="Cambria Math" panose="02040503050406030204" pitchFamily="18" charset="0"/>
                          </a:rPr>
                          <m:t>𝐴</m:t>
                        </m:r>
                      </m:num>
                      <m:den>
                        <m:r>
                          <a:rPr lang="en-CA" sz="3200" b="0" i="1" smtClean="0">
                            <a:solidFill>
                              <a:srgbClr val="7030A0"/>
                            </a:solidFill>
                            <a:latin typeface="Cambria Math" panose="02040503050406030204" pitchFamily="18" charset="0"/>
                            <a:ea typeface="Cambria Math" panose="02040503050406030204" pitchFamily="18" charset="0"/>
                          </a:rPr>
                          <m:t>𝐵</m:t>
                        </m:r>
                      </m:den>
                    </m:f>
                  </m:oMath>
                </a14:m>
                <a:endParaRPr lang="en-CA" sz="3200" dirty="0">
                  <a:solidFill>
                    <a:srgbClr val="7030A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079444" y="4662522"/>
                <a:ext cx="3791877" cy="870879"/>
              </a:xfrm>
              <a:prstGeom prst="rect">
                <a:avLst/>
              </a:prstGeom>
              <a:blipFill>
                <a:blip r:embed="rId5"/>
                <a:stretch>
                  <a:fillRect b="-6993"/>
                </a:stretch>
              </a:blipFill>
            </p:spPr>
            <p:txBody>
              <a:bodyPr/>
              <a:lstStyle/>
              <a:p>
                <a:r>
                  <a:rPr lang="en-CA">
                    <a:noFill/>
                  </a:rPr>
                  <a:t> </a:t>
                </a:r>
              </a:p>
            </p:txBody>
          </p:sp>
        </mc:Fallback>
      </mc:AlternateContent>
      <p:sp>
        <p:nvSpPr>
          <p:cNvPr id="12" name="Title 1"/>
          <p:cNvSpPr txBox="1">
            <a:spLocks/>
          </p:cNvSpPr>
          <p:nvPr/>
        </p:nvSpPr>
        <p:spPr>
          <a:xfrm>
            <a:off x="7798126" y="56113"/>
            <a:ext cx="1345876" cy="624772"/>
          </a:xfrm>
          <a:prstGeom prst="rect">
            <a:avLst/>
          </a:prstGeom>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b="1" u="sng" dirty="0">
                <a:solidFill>
                  <a:srgbClr val="7030A0"/>
                </a:solidFill>
              </a:rPr>
              <a:t>Please </a:t>
            </a:r>
          </a:p>
          <a:p>
            <a:r>
              <a:rPr lang="en-CA" b="1" u="sng" dirty="0">
                <a:solidFill>
                  <a:srgbClr val="7030A0"/>
                </a:solidFill>
              </a:rPr>
              <a:t>write!</a:t>
            </a:r>
          </a:p>
        </p:txBody>
      </p:sp>
      <p:sp>
        <p:nvSpPr>
          <p:cNvPr id="13" name="TextBox 12"/>
          <p:cNvSpPr txBox="1"/>
          <p:nvPr/>
        </p:nvSpPr>
        <p:spPr>
          <a:xfrm>
            <a:off x="104930" y="5451093"/>
            <a:ext cx="9039072" cy="1077218"/>
          </a:xfrm>
          <a:prstGeom prst="rect">
            <a:avLst/>
          </a:prstGeom>
          <a:noFill/>
        </p:spPr>
        <p:txBody>
          <a:bodyPr wrap="square" rtlCol="0">
            <a:spAutoFit/>
          </a:bodyPr>
          <a:lstStyle/>
          <a:p>
            <a:r>
              <a:rPr lang="en-CA" sz="3200" b="1" dirty="0">
                <a:solidFill>
                  <a:srgbClr val="FF0000"/>
                </a:solidFill>
              </a:rPr>
              <a:t>Combination question: </a:t>
            </a:r>
          </a:p>
          <a:p>
            <a:r>
              <a:rPr lang="en-CA" sz="3200" dirty="0">
                <a:solidFill>
                  <a:srgbClr val="FF0000"/>
                </a:solidFill>
              </a:rPr>
              <a:t>follow </a:t>
            </a:r>
            <a:r>
              <a:rPr lang="en-CA" sz="3200" dirty="0" err="1">
                <a:solidFill>
                  <a:srgbClr val="FF0000"/>
                </a:solidFill>
              </a:rPr>
              <a:t>bedmas</a:t>
            </a:r>
            <a:r>
              <a:rPr lang="en-CA" sz="3200" dirty="0">
                <a:solidFill>
                  <a:srgbClr val="FF0000"/>
                </a:solidFill>
              </a:rPr>
              <a:t>, no rounding until the </a:t>
            </a:r>
            <a:r>
              <a:rPr lang="en-CA" sz="3200" b="1" dirty="0">
                <a:solidFill>
                  <a:srgbClr val="FF0000"/>
                </a:solidFill>
              </a:rPr>
              <a:t>very end!</a:t>
            </a:r>
          </a:p>
        </p:txBody>
      </p:sp>
    </p:spTree>
    <p:extLst>
      <p:ext uri="{BB962C8B-B14F-4D97-AF65-F5344CB8AC3E}">
        <p14:creationId xmlns:p14="http://schemas.microsoft.com/office/powerpoint/2010/main" val="99453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82" y="1150496"/>
            <a:ext cx="8964118" cy="4525963"/>
          </a:xfrm>
        </p:spPr>
        <p:txBody>
          <a:bodyPr>
            <a:noAutofit/>
          </a:bodyPr>
          <a:lstStyle/>
          <a:p>
            <a:pPr marL="514350" indent="-514350">
              <a:buNone/>
            </a:pPr>
            <a:r>
              <a:rPr lang="en-CA" sz="3000" u="sng" dirty="0"/>
              <a:t>Rules for Significant Figures :</a:t>
            </a:r>
            <a:endParaRPr lang="en-CA" sz="3000" dirty="0"/>
          </a:p>
          <a:p>
            <a:pPr marL="514350" indent="-514350">
              <a:buAutoNum type="arabicPeriod"/>
            </a:pPr>
            <a:r>
              <a:rPr lang="en-CA" sz="3000" dirty="0"/>
              <a:t>All non-zero digits are </a:t>
            </a:r>
            <a:r>
              <a:rPr lang="en-CA" sz="3000" b="1" dirty="0"/>
              <a:t>ALWAYS</a:t>
            </a:r>
            <a:r>
              <a:rPr lang="en-CA" sz="3000" dirty="0"/>
              <a:t> significant</a:t>
            </a:r>
          </a:p>
          <a:p>
            <a:pPr marL="514350" indent="-514350">
              <a:buAutoNum type="arabicPeriod"/>
            </a:pPr>
            <a:r>
              <a:rPr lang="en-CA" sz="3000" dirty="0"/>
              <a:t>Zeros between significant digits are </a:t>
            </a:r>
            <a:r>
              <a:rPr lang="en-CA" sz="3000" b="1" dirty="0"/>
              <a:t>ALWAYS</a:t>
            </a:r>
            <a:r>
              <a:rPr lang="en-CA" sz="3000" dirty="0"/>
              <a:t> significant.</a:t>
            </a:r>
          </a:p>
          <a:p>
            <a:pPr marL="514350" indent="-514350">
              <a:buAutoNum type="arabicPeriod"/>
            </a:pPr>
            <a:r>
              <a:rPr lang="en-CA" sz="3000" dirty="0"/>
              <a:t>Zeros at the beginning of a number are </a:t>
            </a:r>
            <a:r>
              <a:rPr lang="en-CA" sz="3000" b="1" dirty="0"/>
              <a:t>NEVER</a:t>
            </a:r>
            <a:r>
              <a:rPr lang="en-CA" sz="3000" dirty="0"/>
              <a:t> significant.</a:t>
            </a:r>
          </a:p>
          <a:p>
            <a:pPr marL="514350" indent="-514350">
              <a:buAutoNum type="arabicPeriod"/>
            </a:pPr>
            <a:r>
              <a:rPr lang="en-CA" sz="3000" dirty="0"/>
              <a:t>Zeros at the end of a number </a:t>
            </a:r>
            <a:r>
              <a:rPr lang="en-CA" sz="3000" b="1" dirty="0"/>
              <a:t>MAY</a:t>
            </a:r>
            <a:r>
              <a:rPr lang="en-CA" sz="3000" dirty="0"/>
              <a:t> be significant.</a:t>
            </a:r>
          </a:p>
          <a:p>
            <a:pPr marL="514350" indent="-514350">
              <a:buAutoNum type="arabicPeriod"/>
            </a:pPr>
            <a:r>
              <a:rPr lang="en-CA" sz="3000" dirty="0"/>
              <a:t>Exponents, multiples, bases, etc. are </a:t>
            </a:r>
            <a:r>
              <a:rPr lang="en-CA" sz="3000" b="1" dirty="0"/>
              <a:t>NEVER</a:t>
            </a:r>
            <a:r>
              <a:rPr lang="en-CA" sz="3000" dirty="0"/>
              <a:t> significant.</a:t>
            </a:r>
          </a:p>
        </p:txBody>
      </p:sp>
      <p:sp>
        <p:nvSpPr>
          <p:cNvPr id="6" name="Title 1"/>
          <p:cNvSpPr txBox="1">
            <a:spLocks/>
          </p:cNvSpPr>
          <p:nvPr/>
        </p:nvSpPr>
        <p:spPr>
          <a:xfrm>
            <a:off x="517161" y="329783"/>
            <a:ext cx="8229600" cy="62477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1" i="0" u="sng" strike="noStrike" kern="1200" cap="none" spc="0" normalizeH="0" baseline="0" noProof="0" dirty="0">
                <a:ln>
                  <a:noFill/>
                </a:ln>
                <a:solidFill>
                  <a:srgbClr val="7030A0"/>
                </a:solidFill>
                <a:effectLst/>
                <a:uLnTx/>
                <a:uFillTx/>
                <a:latin typeface="+mj-lt"/>
                <a:ea typeface="+mj-ea"/>
                <a:cs typeface="+mj-cs"/>
              </a:rPr>
              <a:t>Notes! Please write!</a:t>
            </a:r>
          </a:p>
        </p:txBody>
      </p:sp>
      <p:sp>
        <p:nvSpPr>
          <p:cNvPr id="2" name="Slide Number Placeholder 1"/>
          <p:cNvSpPr>
            <a:spLocks noGrp="1"/>
          </p:cNvSpPr>
          <p:nvPr>
            <p:ph type="sldNum" sz="quarter" idx="12"/>
          </p:nvPr>
        </p:nvSpPr>
        <p:spPr/>
        <p:txBody>
          <a:bodyPr/>
          <a:lstStyle/>
          <a:p>
            <a:fld id="{CE1F11EC-65E9-447B-B0E6-A1466BD3AAA0}" type="slidenum">
              <a:rPr lang="en-CA" smtClean="0"/>
              <a:pPr/>
              <a:t>3</a:t>
            </a:fld>
            <a:endParaRPr lang="en-CA"/>
          </a:p>
        </p:txBody>
      </p:sp>
    </p:spTree>
    <p:extLst>
      <p:ext uri="{BB962C8B-B14F-4D97-AF65-F5344CB8AC3E}">
        <p14:creationId xmlns:p14="http://schemas.microsoft.com/office/powerpoint/2010/main" val="121887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Examples of Rule 1, 2 and 3</a:t>
            </a:r>
          </a:p>
        </p:txBody>
      </p:sp>
      <p:sp>
        <p:nvSpPr>
          <p:cNvPr id="3" name="Content Placeholder 2"/>
          <p:cNvSpPr>
            <a:spLocks noGrp="1"/>
          </p:cNvSpPr>
          <p:nvPr>
            <p:ph idx="1"/>
          </p:nvPr>
        </p:nvSpPr>
        <p:spPr>
          <a:xfrm>
            <a:off x="457200" y="1600200"/>
            <a:ext cx="8229600" cy="5024535"/>
          </a:xfrm>
        </p:spPr>
        <p:txBody>
          <a:bodyPr>
            <a:normAutofit fontScale="85000" lnSpcReduction="20000"/>
          </a:bodyPr>
          <a:lstStyle/>
          <a:p>
            <a:pPr marL="0" indent="0">
              <a:buNone/>
            </a:pPr>
            <a:r>
              <a:rPr lang="en-CA" dirty="0">
                <a:solidFill>
                  <a:srgbClr val="FF0000"/>
                </a:solidFill>
              </a:rPr>
              <a:t>Rule 1. Non-zero digits are </a:t>
            </a:r>
            <a:r>
              <a:rPr lang="en-CA" b="1" dirty="0">
                <a:solidFill>
                  <a:srgbClr val="FF0000"/>
                </a:solidFill>
              </a:rPr>
              <a:t>ALWAYS</a:t>
            </a:r>
            <a:r>
              <a:rPr lang="en-CA" dirty="0">
                <a:solidFill>
                  <a:srgbClr val="FF0000"/>
                </a:solidFill>
              </a:rPr>
              <a:t> significant.</a:t>
            </a:r>
          </a:p>
          <a:p>
            <a:pPr marL="0" indent="0">
              <a:buNone/>
            </a:pPr>
            <a:r>
              <a:rPr lang="en-CA" dirty="0"/>
              <a:t>1.234 		has 4 significant digits</a:t>
            </a:r>
          </a:p>
          <a:p>
            <a:pPr marL="0" indent="0">
              <a:buNone/>
            </a:pPr>
            <a:r>
              <a:rPr lang="en-CA" dirty="0"/>
              <a:t>145 		has 3 significant digits</a:t>
            </a:r>
          </a:p>
          <a:p>
            <a:pPr marL="0" indent="0">
              <a:buNone/>
            </a:pPr>
            <a:r>
              <a:rPr lang="en-CA" dirty="0"/>
              <a:t>19567.2 	has 6 significant digits</a:t>
            </a:r>
          </a:p>
          <a:p>
            <a:pPr marL="0" indent="0">
              <a:buNone/>
            </a:pPr>
            <a:r>
              <a:rPr lang="en-CA" dirty="0">
                <a:solidFill>
                  <a:srgbClr val="FF0000"/>
                </a:solidFill>
              </a:rPr>
              <a:t>Rule 2. Zeros between significant digits </a:t>
            </a:r>
            <a:r>
              <a:rPr lang="en-CA" b="1" dirty="0">
                <a:solidFill>
                  <a:srgbClr val="FF0000"/>
                </a:solidFill>
              </a:rPr>
              <a:t>ARE</a:t>
            </a:r>
            <a:r>
              <a:rPr lang="en-CA" dirty="0">
                <a:solidFill>
                  <a:srgbClr val="FF0000"/>
                </a:solidFill>
              </a:rPr>
              <a:t> significant.</a:t>
            </a:r>
          </a:p>
          <a:p>
            <a:pPr marL="514350" indent="-514350">
              <a:buAutoNum type="arabicPlain" startAt="1001"/>
            </a:pPr>
            <a:r>
              <a:rPr lang="en-CA" dirty="0"/>
              <a:t>  		has 4 significant digits</a:t>
            </a:r>
          </a:p>
          <a:p>
            <a:pPr marL="0" indent="0">
              <a:buNone/>
            </a:pPr>
            <a:r>
              <a:rPr lang="en-CA" dirty="0"/>
              <a:t>5007.4	has 5 significant digits</a:t>
            </a:r>
          </a:p>
          <a:p>
            <a:pPr marL="0" indent="0">
              <a:buNone/>
            </a:pPr>
            <a:r>
              <a:rPr lang="en-CA" dirty="0"/>
              <a:t>20000.6	has 6 significant digits</a:t>
            </a:r>
          </a:p>
          <a:p>
            <a:pPr marL="0" indent="0">
              <a:buNone/>
            </a:pPr>
            <a:r>
              <a:rPr lang="en-CA" dirty="0">
                <a:solidFill>
                  <a:srgbClr val="FF0000"/>
                </a:solidFill>
              </a:rPr>
              <a:t>Rule 3. Zeros at the beginning are </a:t>
            </a:r>
            <a:r>
              <a:rPr lang="en-CA" b="1" dirty="0">
                <a:solidFill>
                  <a:srgbClr val="FF0000"/>
                </a:solidFill>
              </a:rPr>
              <a:t>NEVER</a:t>
            </a:r>
            <a:r>
              <a:rPr lang="en-CA" dirty="0">
                <a:solidFill>
                  <a:srgbClr val="FF0000"/>
                </a:solidFill>
              </a:rPr>
              <a:t> significant.</a:t>
            </a:r>
          </a:p>
          <a:p>
            <a:pPr marL="0" indent="0">
              <a:buNone/>
            </a:pPr>
            <a:r>
              <a:rPr lang="en-CA" dirty="0"/>
              <a:t>007 		has 1 significant digit</a:t>
            </a:r>
          </a:p>
          <a:p>
            <a:pPr marL="0" indent="0">
              <a:buNone/>
            </a:pPr>
            <a:r>
              <a:rPr lang="en-CA" dirty="0"/>
              <a:t>0.0000005	has 1 significant digit</a:t>
            </a:r>
          </a:p>
          <a:p>
            <a:pPr marL="0" indent="0">
              <a:buNone/>
            </a:pPr>
            <a:r>
              <a:rPr lang="en-CA" dirty="0"/>
              <a:t>0.025		has 2 significant digits</a:t>
            </a:r>
          </a:p>
          <a:p>
            <a:pPr marL="514350" indent="-514350">
              <a:buAutoNum type="arabicPlain" startAt="1001"/>
            </a:pPr>
            <a:endParaRPr lang="en-CA" dirty="0"/>
          </a:p>
        </p:txBody>
      </p:sp>
      <p:sp>
        <p:nvSpPr>
          <p:cNvPr id="5" name="Rectangle 4"/>
          <p:cNvSpPr/>
          <p:nvPr/>
        </p:nvSpPr>
        <p:spPr>
          <a:xfrm>
            <a:off x="2203554" y="2023672"/>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2295993" y="3675089"/>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2295994" y="5309017"/>
            <a:ext cx="3537679" cy="12142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7"/>
          <p:cNvSpPr>
            <a:spLocks noGrp="1"/>
          </p:cNvSpPr>
          <p:nvPr>
            <p:ph type="sldNum" sz="quarter" idx="12"/>
          </p:nvPr>
        </p:nvSpPr>
        <p:spPr/>
        <p:txBody>
          <a:bodyPr/>
          <a:lstStyle/>
          <a:p>
            <a:fld id="{CE1F11EC-65E9-447B-B0E6-A1466BD3AAA0}" type="slidenum">
              <a:rPr lang="en-CA" smtClean="0"/>
              <a:pPr/>
              <a:t>4</a:t>
            </a:fld>
            <a:endParaRPr lang="en-CA"/>
          </a:p>
        </p:txBody>
      </p:sp>
    </p:spTree>
    <p:extLst>
      <p:ext uri="{BB962C8B-B14F-4D97-AF65-F5344CB8AC3E}">
        <p14:creationId xmlns:p14="http://schemas.microsoft.com/office/powerpoint/2010/main" val="424025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1000"/>
          </a:xfrm>
        </p:spPr>
        <p:txBody>
          <a:bodyPr>
            <a:normAutofit fontScale="90000"/>
          </a:bodyPr>
          <a:lstStyle/>
          <a:p>
            <a:r>
              <a:rPr lang="en-CA" dirty="0"/>
              <a:t>Explaining Rule 4</a:t>
            </a:r>
          </a:p>
        </p:txBody>
      </p:sp>
      <p:sp>
        <p:nvSpPr>
          <p:cNvPr id="3" name="Content Placeholder 2"/>
          <p:cNvSpPr>
            <a:spLocks noGrp="1"/>
          </p:cNvSpPr>
          <p:nvPr>
            <p:ph idx="1"/>
          </p:nvPr>
        </p:nvSpPr>
        <p:spPr>
          <a:xfrm>
            <a:off x="457199" y="1194318"/>
            <a:ext cx="8591549" cy="4931845"/>
          </a:xfrm>
        </p:spPr>
        <p:txBody>
          <a:bodyPr>
            <a:normAutofit fontScale="77500" lnSpcReduction="20000"/>
          </a:bodyPr>
          <a:lstStyle/>
          <a:p>
            <a:pPr marL="0" indent="0">
              <a:buNone/>
            </a:pPr>
            <a:r>
              <a:rPr lang="en-CA" dirty="0">
                <a:solidFill>
                  <a:srgbClr val="FF0000"/>
                </a:solidFill>
              </a:rPr>
              <a:t>Rule 4. Zeros at the end of a number </a:t>
            </a:r>
            <a:r>
              <a:rPr lang="en-CA" b="1" dirty="0">
                <a:solidFill>
                  <a:srgbClr val="FF0000"/>
                </a:solidFill>
              </a:rPr>
              <a:t>MAY</a:t>
            </a:r>
            <a:r>
              <a:rPr lang="en-CA" dirty="0">
                <a:solidFill>
                  <a:srgbClr val="FF0000"/>
                </a:solidFill>
              </a:rPr>
              <a:t> be significant</a:t>
            </a:r>
            <a:r>
              <a:rPr lang="en-CA" dirty="0"/>
              <a:t>.</a:t>
            </a:r>
          </a:p>
          <a:p>
            <a:pPr marL="0" indent="0">
              <a:buNone/>
            </a:pPr>
            <a:r>
              <a:rPr lang="en-CA" sz="2600" dirty="0"/>
              <a:t> </a:t>
            </a:r>
          </a:p>
          <a:p>
            <a:pPr marL="0" indent="0">
              <a:buNone/>
            </a:pPr>
            <a:r>
              <a:rPr lang="en-CA" sz="2600" dirty="0"/>
              <a:t>If there is a </a:t>
            </a:r>
            <a:r>
              <a:rPr lang="en-CA" sz="2600" b="1" dirty="0"/>
              <a:t>decimal point</a:t>
            </a:r>
            <a:r>
              <a:rPr lang="en-CA" sz="2600" dirty="0"/>
              <a:t>, there is no problem.  All textbooks agree,  the zeros are</a:t>
            </a:r>
            <a:r>
              <a:rPr lang="en-CA" sz="2600" b="1" dirty="0"/>
              <a:t> ALL </a:t>
            </a:r>
            <a:r>
              <a:rPr lang="en-CA" sz="2600" dirty="0"/>
              <a:t>significant.</a:t>
            </a:r>
          </a:p>
          <a:p>
            <a:pPr marL="0" indent="0">
              <a:buNone/>
            </a:pPr>
            <a:r>
              <a:rPr lang="en-CA" dirty="0"/>
              <a:t>	3.00000	has 6 significant digits</a:t>
            </a:r>
          </a:p>
          <a:p>
            <a:pPr marL="0" indent="0">
              <a:buNone/>
            </a:pPr>
            <a:r>
              <a:rPr lang="en-CA" dirty="0"/>
              <a:t>	5.10 		has 3 significant digits</a:t>
            </a:r>
          </a:p>
          <a:p>
            <a:pPr marL="0" indent="0">
              <a:buNone/>
            </a:pPr>
            <a:r>
              <a:rPr lang="en-CA" dirty="0"/>
              <a:t>	10.00		has 4 significant digits</a:t>
            </a:r>
          </a:p>
          <a:p>
            <a:pPr marL="0" indent="0">
              <a:buNone/>
            </a:pPr>
            <a:r>
              <a:rPr lang="en-CA" sz="2600" dirty="0"/>
              <a:t>If there is </a:t>
            </a:r>
            <a:r>
              <a:rPr lang="en-CA" sz="2600" b="1" dirty="0"/>
              <a:t>NO</a:t>
            </a:r>
            <a:r>
              <a:rPr lang="en-CA" sz="2600" dirty="0"/>
              <a:t> decimal, the situation is </a:t>
            </a:r>
            <a:r>
              <a:rPr lang="en-CA" sz="2600" b="1" dirty="0"/>
              <a:t>ambiguous, </a:t>
            </a:r>
            <a:r>
              <a:rPr lang="en-CA" sz="2600" dirty="0"/>
              <a:t>and a bit of a </a:t>
            </a:r>
            <a:r>
              <a:rPr lang="en-CA" sz="2600" b="1" dirty="0"/>
              <a:t>JUDGEMENT CALL</a:t>
            </a:r>
            <a:r>
              <a:rPr lang="en-CA" sz="2600" dirty="0"/>
              <a:t>.  If you trust the source to be precise, then you count all the zeros at the end.  If you have reason to believe the person was estimating, then you don’t count the zeros at the end.</a:t>
            </a:r>
          </a:p>
          <a:p>
            <a:pPr marL="0" indent="0">
              <a:buNone/>
            </a:pPr>
            <a:r>
              <a:rPr lang="en-CA" dirty="0"/>
              <a:t>5000 		has 1 to 4 significant digits</a:t>
            </a:r>
          </a:p>
          <a:p>
            <a:pPr marL="0" indent="0">
              <a:buNone/>
            </a:pPr>
            <a:r>
              <a:rPr lang="en-CA" dirty="0"/>
              <a:t>250		has 2 or 3 significant figures</a:t>
            </a:r>
          </a:p>
          <a:p>
            <a:pPr marL="0" indent="0">
              <a:buNone/>
            </a:pPr>
            <a:r>
              <a:rPr lang="en-CA" dirty="0"/>
              <a:t>123 000 000	has 3 to 9 significant figures</a:t>
            </a:r>
          </a:p>
          <a:p>
            <a:pPr marL="0" indent="0">
              <a:buNone/>
            </a:pPr>
            <a:endParaRPr lang="en-CA" dirty="0"/>
          </a:p>
          <a:p>
            <a:pPr marL="0" indent="0">
              <a:buNone/>
            </a:pPr>
            <a:endParaRPr lang="en-CA" dirty="0"/>
          </a:p>
        </p:txBody>
      </p:sp>
      <p:sp>
        <p:nvSpPr>
          <p:cNvPr id="4" name="TextBox 3"/>
          <p:cNvSpPr txBox="1"/>
          <p:nvPr/>
        </p:nvSpPr>
        <p:spPr>
          <a:xfrm>
            <a:off x="6048374" y="4927341"/>
            <a:ext cx="3000375" cy="923330"/>
          </a:xfrm>
          <a:prstGeom prst="rect">
            <a:avLst/>
          </a:prstGeom>
          <a:solidFill>
            <a:srgbClr val="FFFF99"/>
          </a:solidFill>
          <a:ln>
            <a:solidFill>
              <a:schemeClr val="tx1"/>
            </a:solidFill>
          </a:ln>
        </p:spPr>
        <p:txBody>
          <a:bodyPr wrap="square" rtlCol="0">
            <a:spAutoFit/>
          </a:bodyPr>
          <a:lstStyle/>
          <a:p>
            <a:r>
              <a:rPr lang="en-CA" dirty="0"/>
              <a:t>In a test situation, assume the numbers are precise, unless stated otherwise.</a:t>
            </a:r>
          </a:p>
        </p:txBody>
      </p:sp>
      <p:sp>
        <p:nvSpPr>
          <p:cNvPr id="5" name="Bent-Up Arrow 4"/>
          <p:cNvSpPr/>
          <p:nvPr/>
        </p:nvSpPr>
        <p:spPr>
          <a:xfrm>
            <a:off x="2314574" y="6127670"/>
            <a:ext cx="809625" cy="4064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Bent-Up Arrow 5"/>
          <p:cNvSpPr/>
          <p:nvPr/>
        </p:nvSpPr>
        <p:spPr>
          <a:xfrm flipH="1">
            <a:off x="3448049" y="6127670"/>
            <a:ext cx="809626" cy="4064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519852" y="6330910"/>
            <a:ext cx="1794722" cy="369332"/>
          </a:xfrm>
          <a:prstGeom prst="rect">
            <a:avLst/>
          </a:prstGeom>
          <a:noFill/>
        </p:spPr>
        <p:txBody>
          <a:bodyPr wrap="none" rtlCol="0">
            <a:spAutoFit/>
          </a:bodyPr>
          <a:lstStyle/>
          <a:p>
            <a:r>
              <a:rPr lang="en-CA" dirty="0">
                <a:solidFill>
                  <a:schemeClr val="accent1">
                    <a:lumMod val="50000"/>
                  </a:schemeClr>
                </a:solidFill>
              </a:rPr>
              <a:t>Estimated source</a:t>
            </a:r>
          </a:p>
        </p:txBody>
      </p:sp>
      <p:sp>
        <p:nvSpPr>
          <p:cNvPr id="8" name="TextBox 7"/>
          <p:cNvSpPr txBox="1"/>
          <p:nvPr/>
        </p:nvSpPr>
        <p:spPr>
          <a:xfrm>
            <a:off x="4257675" y="6295429"/>
            <a:ext cx="2282869" cy="369332"/>
          </a:xfrm>
          <a:prstGeom prst="rect">
            <a:avLst/>
          </a:prstGeom>
          <a:noFill/>
        </p:spPr>
        <p:txBody>
          <a:bodyPr wrap="none" rtlCol="0">
            <a:spAutoFit/>
          </a:bodyPr>
          <a:lstStyle/>
          <a:p>
            <a:r>
              <a:rPr lang="en-CA" dirty="0">
                <a:solidFill>
                  <a:schemeClr val="accent1">
                    <a:lumMod val="50000"/>
                  </a:schemeClr>
                </a:solidFill>
              </a:rPr>
              <a:t>Trusted precise source</a:t>
            </a:r>
          </a:p>
        </p:txBody>
      </p:sp>
      <p:sp>
        <p:nvSpPr>
          <p:cNvPr id="10" name="Slide Number Placeholder 9"/>
          <p:cNvSpPr>
            <a:spLocks noGrp="1"/>
          </p:cNvSpPr>
          <p:nvPr>
            <p:ph type="sldNum" sz="quarter" idx="12"/>
          </p:nvPr>
        </p:nvSpPr>
        <p:spPr/>
        <p:txBody>
          <a:bodyPr/>
          <a:lstStyle/>
          <a:p>
            <a:fld id="{CE1F11EC-65E9-447B-B0E6-A1466BD3AAA0}" type="slidenum">
              <a:rPr lang="en-CA" smtClean="0"/>
              <a:pPr/>
              <a:t>5</a:t>
            </a:fld>
            <a:endParaRPr lang="en-CA"/>
          </a:p>
        </p:txBody>
      </p:sp>
      <p:sp>
        <p:nvSpPr>
          <p:cNvPr id="9" name="TextBox 8"/>
          <p:cNvSpPr txBox="1"/>
          <p:nvPr/>
        </p:nvSpPr>
        <p:spPr>
          <a:xfrm>
            <a:off x="168219" y="3393126"/>
            <a:ext cx="8880529" cy="2862322"/>
          </a:xfrm>
          <a:prstGeom prst="rect">
            <a:avLst/>
          </a:prstGeom>
          <a:solidFill>
            <a:schemeClr val="accent5">
              <a:lumMod val="60000"/>
              <a:lumOff val="40000"/>
            </a:schemeClr>
          </a:solidFill>
        </p:spPr>
        <p:txBody>
          <a:bodyPr wrap="square" rtlCol="0">
            <a:spAutoFit/>
          </a:bodyPr>
          <a:lstStyle/>
          <a:p>
            <a:r>
              <a:rPr lang="en-CA" sz="3000" dirty="0"/>
              <a:t>In science we should write the #s in scientific notation.</a:t>
            </a:r>
          </a:p>
          <a:p>
            <a:r>
              <a:rPr lang="en-CA" sz="3000" dirty="0"/>
              <a:t>Only significant #s are written!</a:t>
            </a:r>
          </a:p>
          <a:p>
            <a:endParaRPr lang="en-CA" sz="3000" dirty="0"/>
          </a:p>
          <a:p>
            <a:endParaRPr lang="en-CA" sz="3000" dirty="0"/>
          </a:p>
          <a:p>
            <a:r>
              <a:rPr lang="en-CA" sz="3000" dirty="0"/>
              <a:t>For this class …. </a:t>
            </a:r>
          </a:p>
          <a:p>
            <a:r>
              <a:rPr lang="en-CA" sz="3000" dirty="0"/>
              <a:t>You can assume all #s in a problem are significant.</a:t>
            </a:r>
          </a:p>
        </p:txBody>
      </p:sp>
    </p:spTree>
    <p:extLst>
      <p:ext uri="{BB962C8B-B14F-4D97-AF65-F5344CB8AC3E}">
        <p14:creationId xmlns:p14="http://schemas.microsoft.com/office/powerpoint/2010/main" val="756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p:cTn id="1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4" dur="500"/>
                                        <p:tgtEl>
                                          <p:spTgt spid="3">
                                            <p:txEl>
                                              <p:pRg st="7" end="7"/>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p:cTn id="1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19" dur="500"/>
                                        <p:tgtEl>
                                          <p:spTgt spid="3">
                                            <p:txEl>
                                              <p:pRg st="8" end="8"/>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 calcmode="lin" valueType="num">
                                      <p:cBhvr>
                                        <p:cTn id="2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3">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500" fill="hold"/>
                                        <p:tgtEl>
                                          <p:spTgt spid="6"/>
                                        </p:tgtEl>
                                        <p:attrNameLst>
                                          <p:attrName>ppt_w</p:attrName>
                                        </p:attrNameLst>
                                      </p:cBhvr>
                                      <p:tavLst>
                                        <p:tav tm="0">
                                          <p:val>
                                            <p:fltVal val="0"/>
                                          </p:val>
                                        </p:tav>
                                        <p:tav tm="100000">
                                          <p:val>
                                            <p:strVal val="#ppt_w"/>
                                          </p:val>
                                        </p:tav>
                                      </p:tavLst>
                                    </p:anim>
                                    <p:anim calcmode="lin" valueType="num">
                                      <p:cBhvr>
                                        <p:cTn id="40" dur="500" fill="hold"/>
                                        <p:tgtEl>
                                          <p:spTgt spid="6"/>
                                        </p:tgtEl>
                                        <p:attrNameLst>
                                          <p:attrName>ppt_h</p:attrName>
                                        </p:attrNameLst>
                                      </p:cBhvr>
                                      <p:tavLst>
                                        <p:tav tm="0">
                                          <p:val>
                                            <p:fltVal val="0"/>
                                          </p:val>
                                        </p:tav>
                                        <p:tav tm="100000">
                                          <p:val>
                                            <p:strVal val="#ppt_h"/>
                                          </p:val>
                                        </p:tav>
                                      </p:tavLst>
                                    </p:anim>
                                    <p:animEffect transition="in" filter="fade">
                                      <p:cBhvr>
                                        <p:cTn id="41" dur="500"/>
                                        <p:tgtEl>
                                          <p:spTgt spid="6"/>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500" fill="hold"/>
                                        <p:tgtEl>
                                          <p:spTgt spid="4"/>
                                        </p:tgtEl>
                                        <p:attrNameLst>
                                          <p:attrName>ppt_w</p:attrName>
                                        </p:attrNameLst>
                                      </p:cBhvr>
                                      <p:tavLst>
                                        <p:tav tm="0">
                                          <p:val>
                                            <p:fltVal val="0"/>
                                          </p:val>
                                        </p:tav>
                                        <p:tav tm="100000">
                                          <p:val>
                                            <p:strVal val="#ppt_w"/>
                                          </p:val>
                                        </p:tav>
                                      </p:tavLst>
                                    </p:anim>
                                    <p:anim calcmode="lin" valueType="num">
                                      <p:cBhvr>
                                        <p:cTn id="52" dur="500" fill="hold"/>
                                        <p:tgtEl>
                                          <p:spTgt spid="4"/>
                                        </p:tgtEl>
                                        <p:attrNameLst>
                                          <p:attrName>ppt_h</p:attrName>
                                        </p:attrNameLst>
                                      </p:cBhvr>
                                      <p:tavLst>
                                        <p:tav tm="0">
                                          <p:val>
                                            <p:fltVal val="0"/>
                                          </p:val>
                                        </p:tav>
                                        <p:tav tm="100000">
                                          <p:val>
                                            <p:strVal val="#ppt_h"/>
                                          </p:val>
                                        </p:tav>
                                      </p:tavLst>
                                    </p:anim>
                                    <p:animEffect transition="in" filter="fade">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18" y="-16198"/>
            <a:ext cx="8229600" cy="1143000"/>
          </a:xfrm>
        </p:spPr>
        <p:txBody>
          <a:bodyPr/>
          <a:lstStyle/>
          <a:p>
            <a:r>
              <a:rPr lang="en-CA" dirty="0"/>
              <a:t>Rule 5</a:t>
            </a:r>
          </a:p>
        </p:txBody>
      </p:sp>
      <p:sp>
        <p:nvSpPr>
          <p:cNvPr id="3" name="Content Placeholder 2"/>
          <p:cNvSpPr>
            <a:spLocks noGrp="1"/>
          </p:cNvSpPr>
          <p:nvPr>
            <p:ph idx="1"/>
          </p:nvPr>
        </p:nvSpPr>
        <p:spPr>
          <a:xfrm>
            <a:off x="0" y="915855"/>
            <a:ext cx="9338872" cy="3848876"/>
          </a:xfrm>
        </p:spPr>
        <p:txBody>
          <a:bodyPr>
            <a:noAutofit/>
          </a:bodyPr>
          <a:lstStyle/>
          <a:p>
            <a:pPr marL="0" indent="0">
              <a:lnSpc>
                <a:spcPct val="120000"/>
              </a:lnSpc>
              <a:buNone/>
            </a:pPr>
            <a:r>
              <a:rPr lang="en-CA" sz="2800" dirty="0">
                <a:solidFill>
                  <a:srgbClr val="FF0000"/>
                </a:solidFill>
              </a:rPr>
              <a:t>Rule 5: Exponents and their bases, perfect multiples, are 	</a:t>
            </a:r>
            <a:r>
              <a:rPr lang="en-CA" sz="2800" b="1" dirty="0">
                <a:solidFill>
                  <a:srgbClr val="FF0000"/>
                </a:solidFill>
              </a:rPr>
              <a:t>NEVER</a:t>
            </a:r>
            <a:r>
              <a:rPr lang="en-CA" sz="2800" dirty="0">
                <a:solidFill>
                  <a:srgbClr val="FF0000"/>
                </a:solidFill>
              </a:rPr>
              <a:t> significant.</a:t>
            </a:r>
          </a:p>
          <a:p>
            <a:pPr marL="0" indent="0">
              <a:lnSpc>
                <a:spcPct val="120000"/>
              </a:lnSpc>
              <a:buNone/>
            </a:pPr>
            <a:r>
              <a:rPr lang="en-CA" sz="2800" b="1" dirty="0">
                <a:solidFill>
                  <a:srgbClr val="0070C0"/>
                </a:solidFill>
              </a:rPr>
              <a:t>6.02</a:t>
            </a:r>
            <a:r>
              <a:rPr lang="en-CA" sz="2800" dirty="0"/>
              <a:t> </a:t>
            </a:r>
            <a:r>
              <a:rPr lang="en-CA" sz="2800" dirty="0">
                <a:solidFill>
                  <a:srgbClr val="00B050"/>
                </a:solidFill>
              </a:rPr>
              <a:t>x 10</a:t>
            </a:r>
            <a:r>
              <a:rPr lang="en-CA" sz="2800" baseline="30000" dirty="0">
                <a:solidFill>
                  <a:srgbClr val="00B050"/>
                </a:solidFill>
              </a:rPr>
              <a:t>23</a:t>
            </a:r>
            <a:r>
              <a:rPr lang="en-CA" sz="2800" dirty="0"/>
              <a:t>	   has 3 significant digits</a:t>
            </a:r>
          </a:p>
          <a:p>
            <a:pPr marL="0" indent="0">
              <a:lnSpc>
                <a:spcPct val="120000"/>
              </a:lnSpc>
              <a:buNone/>
            </a:pPr>
            <a:r>
              <a:rPr lang="en-CA" sz="2800" b="1" dirty="0">
                <a:solidFill>
                  <a:srgbClr val="0070C0"/>
                </a:solidFill>
              </a:rPr>
              <a:t>504.1</a:t>
            </a:r>
            <a:r>
              <a:rPr lang="en-CA" sz="2800" dirty="0"/>
              <a:t> mL </a:t>
            </a:r>
            <a:r>
              <a:rPr lang="en-CA" sz="2800" dirty="0">
                <a:solidFill>
                  <a:srgbClr val="00B050"/>
                </a:solidFill>
              </a:rPr>
              <a:t>x 3    </a:t>
            </a:r>
            <a:r>
              <a:rPr lang="en-CA" sz="2800" dirty="0"/>
              <a:t>has 4 significant digits (the 3 is not measured)</a:t>
            </a:r>
          </a:p>
          <a:p>
            <a:pPr marL="0" indent="0">
              <a:lnSpc>
                <a:spcPct val="120000"/>
              </a:lnSpc>
              <a:buNone/>
            </a:pPr>
            <a:r>
              <a:rPr lang="en-CA" sz="2800" b="1" dirty="0">
                <a:solidFill>
                  <a:srgbClr val="0070C0"/>
                </a:solidFill>
              </a:rPr>
              <a:t>5.3</a:t>
            </a:r>
            <a:r>
              <a:rPr lang="en-CA" sz="2800" dirty="0"/>
              <a:t>  </a:t>
            </a:r>
            <a:r>
              <a:rPr lang="en-CA" sz="2800" dirty="0">
                <a:solidFill>
                  <a:srgbClr val="00B050"/>
                </a:solidFill>
              </a:rPr>
              <a:t>±0.5 </a:t>
            </a:r>
            <a:r>
              <a:rPr lang="en-CA" sz="2800" dirty="0"/>
              <a:t>mL	    has 2 significant digits</a:t>
            </a:r>
          </a:p>
          <a:p>
            <a:pPr marL="0" indent="0">
              <a:lnSpc>
                <a:spcPct val="120000"/>
              </a:lnSpc>
              <a:buNone/>
            </a:pPr>
            <a:r>
              <a:rPr lang="en-CA" sz="2800" b="1" dirty="0">
                <a:solidFill>
                  <a:srgbClr val="00B050"/>
                </a:solidFill>
              </a:rPr>
              <a:t>– </a:t>
            </a:r>
            <a:r>
              <a:rPr lang="en-CA" sz="2800" b="1" dirty="0">
                <a:solidFill>
                  <a:srgbClr val="0070C0"/>
                </a:solidFill>
              </a:rPr>
              <a:t>5.432</a:t>
            </a:r>
            <a:r>
              <a:rPr lang="en-CA" sz="2800" dirty="0"/>
              <a:t> </a:t>
            </a:r>
            <a:r>
              <a:rPr lang="en-CA" sz="2800" dirty="0">
                <a:solidFill>
                  <a:srgbClr val="00B050"/>
                </a:solidFill>
              </a:rPr>
              <a:t>x 10</a:t>
            </a:r>
            <a:r>
              <a:rPr lang="en-CA" sz="2800" baseline="30000" dirty="0">
                <a:solidFill>
                  <a:srgbClr val="00B050"/>
                </a:solidFill>
              </a:rPr>
              <a:t>-5</a:t>
            </a:r>
            <a:r>
              <a:rPr lang="en-CA" sz="2800" baseline="30000" dirty="0"/>
              <a:t>  </a:t>
            </a:r>
            <a:r>
              <a:rPr lang="en-CA" sz="2800" dirty="0"/>
              <a:t> has 4 significant digits</a:t>
            </a:r>
          </a:p>
          <a:p>
            <a:pPr marL="0" indent="0">
              <a:lnSpc>
                <a:spcPct val="120000"/>
              </a:lnSpc>
              <a:buNone/>
            </a:pPr>
            <a:r>
              <a:rPr lang="el-GR" sz="2800" dirty="0">
                <a:solidFill>
                  <a:srgbClr val="00B050"/>
                </a:solidFill>
                <a:latin typeface="Calibri"/>
                <a:cs typeface="Calibri"/>
              </a:rPr>
              <a:t>π</a:t>
            </a:r>
            <a:r>
              <a:rPr lang="en-CA" sz="2800" dirty="0">
                <a:solidFill>
                  <a:srgbClr val="00B050"/>
                </a:solidFill>
                <a:latin typeface="Calibri"/>
                <a:cs typeface="Calibri"/>
              </a:rPr>
              <a:t> x </a:t>
            </a:r>
            <a:r>
              <a:rPr lang="en-CA" sz="2800" b="1" dirty="0">
                <a:solidFill>
                  <a:srgbClr val="0070C0"/>
                </a:solidFill>
              </a:rPr>
              <a:t>3.54</a:t>
            </a:r>
            <a:r>
              <a:rPr lang="en-CA" sz="2800" dirty="0"/>
              <a:t> cm	    has 3 significant digits (</a:t>
            </a:r>
            <a:r>
              <a:rPr lang="el-GR" sz="2800" dirty="0">
                <a:latin typeface="Calibri"/>
                <a:cs typeface="Calibri"/>
              </a:rPr>
              <a:t>π</a:t>
            </a:r>
            <a:r>
              <a:rPr lang="en-CA" sz="2800" dirty="0">
                <a:latin typeface="Calibri"/>
                <a:cs typeface="Calibri"/>
              </a:rPr>
              <a:t> is not a measurement)</a:t>
            </a:r>
            <a:endParaRPr lang="en-CA" sz="2800" dirty="0"/>
          </a:p>
          <a:p>
            <a:pPr marL="0" indent="0">
              <a:lnSpc>
                <a:spcPct val="120000"/>
              </a:lnSpc>
              <a:buNone/>
            </a:pPr>
            <a:r>
              <a:rPr lang="en-CA" sz="2800" dirty="0"/>
              <a:t>In each case, </a:t>
            </a:r>
          </a:p>
          <a:p>
            <a:pPr marL="0" indent="0">
              <a:lnSpc>
                <a:spcPct val="120000"/>
              </a:lnSpc>
              <a:buNone/>
            </a:pPr>
            <a:r>
              <a:rPr lang="en-CA" sz="2800" dirty="0"/>
              <a:t>the </a:t>
            </a:r>
            <a:r>
              <a:rPr lang="en-CA" sz="2800" b="1" dirty="0">
                <a:solidFill>
                  <a:srgbClr val="0070C0"/>
                </a:solidFill>
              </a:rPr>
              <a:t>blue</a:t>
            </a:r>
            <a:r>
              <a:rPr lang="en-CA" sz="2800" dirty="0"/>
              <a:t> part is significant, the </a:t>
            </a:r>
            <a:r>
              <a:rPr lang="en-CA" sz="2800" dirty="0">
                <a:solidFill>
                  <a:srgbClr val="00B050"/>
                </a:solidFill>
              </a:rPr>
              <a:t>green</a:t>
            </a:r>
            <a:r>
              <a:rPr lang="en-CA" sz="2800" dirty="0">
                <a:solidFill>
                  <a:schemeClr val="accent3">
                    <a:lumMod val="75000"/>
                  </a:schemeClr>
                </a:solidFill>
              </a:rPr>
              <a:t> </a:t>
            </a:r>
            <a:r>
              <a:rPr lang="en-CA" sz="2800" dirty="0"/>
              <a:t>part is </a:t>
            </a:r>
            <a:r>
              <a:rPr lang="en-CA" sz="2800" b="1" dirty="0"/>
              <a:t>NOT</a:t>
            </a:r>
            <a:r>
              <a:rPr lang="en-CA" sz="2800" dirty="0"/>
              <a:t> significant.</a:t>
            </a:r>
          </a:p>
        </p:txBody>
      </p:sp>
      <p:sp>
        <p:nvSpPr>
          <p:cNvPr id="6" name="Slide Number Placeholder 5"/>
          <p:cNvSpPr>
            <a:spLocks noGrp="1"/>
          </p:cNvSpPr>
          <p:nvPr>
            <p:ph type="sldNum" sz="quarter" idx="12"/>
          </p:nvPr>
        </p:nvSpPr>
        <p:spPr/>
        <p:txBody>
          <a:bodyPr/>
          <a:lstStyle/>
          <a:p>
            <a:fld id="{CE1F11EC-65E9-447B-B0E6-A1466BD3AAA0}" type="slidenum">
              <a:rPr lang="en-CA" smtClean="0"/>
              <a:pPr/>
              <a:t>6</a:t>
            </a:fld>
            <a:endParaRPr lang="en-CA"/>
          </a:p>
        </p:txBody>
      </p:sp>
    </p:spTree>
    <p:extLst>
      <p:ext uri="{BB962C8B-B14F-4D97-AF65-F5344CB8AC3E}">
        <p14:creationId xmlns:p14="http://schemas.microsoft.com/office/powerpoint/2010/main" val="67636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45565"/>
            <a:ext cx="8739266" cy="4525963"/>
          </a:xfrm>
        </p:spPr>
        <p:txBody>
          <a:bodyPr>
            <a:noAutofit/>
          </a:bodyPr>
          <a:lstStyle/>
          <a:p>
            <a:pPr marL="514350" indent="-514350">
              <a:buNone/>
            </a:pPr>
            <a:r>
              <a:rPr lang="en-CA" sz="3000" u="sng" dirty="0"/>
              <a:t>Rules for Significant Figures :</a:t>
            </a:r>
            <a:endParaRPr lang="en-CA" sz="3000" dirty="0"/>
          </a:p>
          <a:p>
            <a:pPr marL="514350" indent="-514350">
              <a:buAutoNum type="arabicPeriod"/>
            </a:pPr>
            <a:r>
              <a:rPr lang="en-CA" sz="3000" dirty="0"/>
              <a:t>All non-zero digits are </a:t>
            </a:r>
            <a:r>
              <a:rPr lang="en-CA" sz="3000" b="1" dirty="0"/>
              <a:t>ALWAYS</a:t>
            </a:r>
            <a:r>
              <a:rPr lang="en-CA" sz="3000" dirty="0"/>
              <a:t> significant</a:t>
            </a:r>
          </a:p>
          <a:p>
            <a:pPr marL="514350" indent="-514350">
              <a:buAutoNum type="arabicPeriod"/>
            </a:pPr>
            <a:endParaRPr lang="en-CA" sz="1500" dirty="0"/>
          </a:p>
          <a:p>
            <a:pPr marL="514350" indent="-514350">
              <a:buAutoNum type="arabicPeriod"/>
            </a:pPr>
            <a:r>
              <a:rPr lang="en-CA" sz="3000" dirty="0"/>
              <a:t>Zeros between significant digits are </a:t>
            </a:r>
            <a:r>
              <a:rPr lang="en-CA" sz="3000" b="1" dirty="0"/>
              <a:t>ALWAYS</a:t>
            </a:r>
            <a:r>
              <a:rPr lang="en-CA" sz="3000" dirty="0"/>
              <a:t> significant.</a:t>
            </a:r>
          </a:p>
          <a:p>
            <a:pPr marL="514350" indent="-514350">
              <a:buAutoNum type="arabicPeriod"/>
            </a:pPr>
            <a:r>
              <a:rPr lang="en-CA" sz="3000" dirty="0"/>
              <a:t>Zeros at the beginning of a number are </a:t>
            </a:r>
            <a:r>
              <a:rPr lang="en-CA" sz="3000" b="1" dirty="0"/>
              <a:t>NEVER</a:t>
            </a:r>
            <a:r>
              <a:rPr lang="en-CA" sz="3000" dirty="0"/>
              <a:t> significant.</a:t>
            </a:r>
          </a:p>
          <a:p>
            <a:pPr marL="514350" indent="-514350">
              <a:buAutoNum type="arabicPeriod"/>
            </a:pPr>
            <a:r>
              <a:rPr lang="en-CA" sz="3000" dirty="0"/>
              <a:t>Zeros at the end of a number </a:t>
            </a:r>
            <a:r>
              <a:rPr lang="en-CA" sz="3000" b="1" dirty="0"/>
              <a:t>MAY</a:t>
            </a:r>
            <a:r>
              <a:rPr lang="en-CA" sz="3000" dirty="0"/>
              <a:t> be significant.</a:t>
            </a:r>
          </a:p>
          <a:p>
            <a:pPr marL="514350" indent="-514350">
              <a:buAutoNum type="arabicPeriod"/>
            </a:pPr>
            <a:endParaRPr lang="en-CA" sz="1500" dirty="0"/>
          </a:p>
          <a:p>
            <a:pPr marL="514350" indent="-514350">
              <a:buAutoNum type="arabicPeriod"/>
            </a:pPr>
            <a:r>
              <a:rPr lang="en-CA" sz="3000" dirty="0"/>
              <a:t>Exponents, multiples, signs, absolute errors etc. are </a:t>
            </a:r>
            <a:r>
              <a:rPr lang="en-CA" sz="3000" b="1" dirty="0"/>
              <a:t>NEVER</a:t>
            </a:r>
            <a:r>
              <a:rPr lang="en-CA" sz="3000" dirty="0"/>
              <a:t> significant.</a:t>
            </a:r>
          </a:p>
        </p:txBody>
      </p:sp>
      <p:sp>
        <p:nvSpPr>
          <p:cNvPr id="6" name="Title 1"/>
          <p:cNvSpPr txBox="1">
            <a:spLocks/>
          </p:cNvSpPr>
          <p:nvPr/>
        </p:nvSpPr>
        <p:spPr>
          <a:xfrm>
            <a:off x="517161" y="329783"/>
            <a:ext cx="8229600" cy="62477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1" i="0" u="sng" strike="noStrike" kern="1200" cap="none" spc="0" normalizeH="0" baseline="0" noProof="0" dirty="0">
                <a:ln>
                  <a:noFill/>
                </a:ln>
                <a:solidFill>
                  <a:srgbClr val="7030A0"/>
                </a:solidFill>
                <a:effectLst/>
                <a:uLnTx/>
                <a:uFillTx/>
                <a:latin typeface="+mj-lt"/>
                <a:ea typeface="+mj-ea"/>
                <a:cs typeface="+mj-cs"/>
              </a:rPr>
              <a:t>Notes! Add examples!</a:t>
            </a:r>
          </a:p>
        </p:txBody>
      </p:sp>
      <p:sp>
        <p:nvSpPr>
          <p:cNvPr id="7" name="TextBox 6"/>
          <p:cNvSpPr txBox="1"/>
          <p:nvPr/>
        </p:nvSpPr>
        <p:spPr>
          <a:xfrm>
            <a:off x="6340840" y="1918744"/>
            <a:ext cx="2803160" cy="584775"/>
          </a:xfrm>
          <a:prstGeom prst="rect">
            <a:avLst/>
          </a:prstGeom>
          <a:noFill/>
        </p:spPr>
        <p:txBody>
          <a:bodyPr wrap="square" rtlCol="0">
            <a:spAutoFit/>
          </a:bodyPr>
          <a:lstStyle/>
          <a:p>
            <a:r>
              <a:rPr lang="en-CA" sz="3200" b="1" dirty="0">
                <a:solidFill>
                  <a:srgbClr val="C00000"/>
                </a:solidFill>
              </a:rPr>
              <a:t>21 = </a:t>
            </a:r>
          </a:p>
        </p:txBody>
      </p:sp>
      <p:sp>
        <p:nvSpPr>
          <p:cNvPr id="13" name="TextBox 12"/>
          <p:cNvSpPr txBox="1"/>
          <p:nvPr/>
        </p:nvSpPr>
        <p:spPr>
          <a:xfrm>
            <a:off x="5981073" y="2805664"/>
            <a:ext cx="3225384" cy="584775"/>
          </a:xfrm>
          <a:prstGeom prst="rect">
            <a:avLst/>
          </a:prstGeom>
          <a:noFill/>
        </p:spPr>
        <p:txBody>
          <a:bodyPr wrap="square" rtlCol="0">
            <a:spAutoFit/>
          </a:bodyPr>
          <a:lstStyle/>
          <a:p>
            <a:r>
              <a:rPr lang="en-CA" sz="3200" b="1" dirty="0">
                <a:solidFill>
                  <a:srgbClr val="C00000"/>
                </a:solidFill>
              </a:rPr>
              <a:t>2001 = </a:t>
            </a:r>
          </a:p>
        </p:txBody>
      </p:sp>
      <p:sp>
        <p:nvSpPr>
          <p:cNvPr id="14" name="TextBox 13"/>
          <p:cNvSpPr txBox="1"/>
          <p:nvPr/>
        </p:nvSpPr>
        <p:spPr>
          <a:xfrm>
            <a:off x="6051027" y="3932421"/>
            <a:ext cx="3317823" cy="584775"/>
          </a:xfrm>
          <a:prstGeom prst="rect">
            <a:avLst/>
          </a:prstGeom>
          <a:noFill/>
        </p:spPr>
        <p:txBody>
          <a:bodyPr wrap="square" rtlCol="0">
            <a:spAutoFit/>
          </a:bodyPr>
          <a:lstStyle/>
          <a:p>
            <a:r>
              <a:rPr lang="en-CA" sz="3200" b="1" dirty="0">
                <a:solidFill>
                  <a:srgbClr val="C00000"/>
                </a:solidFill>
              </a:rPr>
              <a:t>0.04 =</a:t>
            </a:r>
          </a:p>
        </p:txBody>
      </p:sp>
      <p:sp>
        <p:nvSpPr>
          <p:cNvPr id="15" name="TextBox 14"/>
          <p:cNvSpPr txBox="1"/>
          <p:nvPr/>
        </p:nvSpPr>
        <p:spPr>
          <a:xfrm>
            <a:off x="6093498" y="4909279"/>
            <a:ext cx="3425252" cy="584775"/>
          </a:xfrm>
          <a:prstGeom prst="rect">
            <a:avLst/>
          </a:prstGeom>
          <a:noFill/>
        </p:spPr>
        <p:txBody>
          <a:bodyPr wrap="square" rtlCol="0">
            <a:spAutoFit/>
          </a:bodyPr>
          <a:lstStyle/>
          <a:p>
            <a:r>
              <a:rPr lang="en-CA" sz="3200" b="1" dirty="0">
                <a:solidFill>
                  <a:srgbClr val="C00000"/>
                </a:solidFill>
              </a:rPr>
              <a:t>21.0 =</a:t>
            </a:r>
          </a:p>
        </p:txBody>
      </p:sp>
      <p:sp>
        <p:nvSpPr>
          <p:cNvPr id="9" name="TextBox 8"/>
          <p:cNvSpPr txBox="1"/>
          <p:nvPr/>
        </p:nvSpPr>
        <p:spPr>
          <a:xfrm>
            <a:off x="7193455" y="1961060"/>
            <a:ext cx="2803160" cy="584775"/>
          </a:xfrm>
          <a:prstGeom prst="rect">
            <a:avLst/>
          </a:prstGeom>
          <a:noFill/>
        </p:spPr>
        <p:txBody>
          <a:bodyPr wrap="square" rtlCol="0">
            <a:spAutoFit/>
          </a:bodyPr>
          <a:lstStyle/>
          <a:p>
            <a:r>
              <a:rPr lang="en-CA" sz="3200" b="1" dirty="0">
                <a:solidFill>
                  <a:srgbClr val="C00000"/>
                </a:solidFill>
              </a:rPr>
              <a:t>2 sig. figs</a:t>
            </a:r>
          </a:p>
        </p:txBody>
      </p:sp>
      <p:sp>
        <p:nvSpPr>
          <p:cNvPr id="10" name="TextBox 9"/>
          <p:cNvSpPr txBox="1"/>
          <p:nvPr/>
        </p:nvSpPr>
        <p:spPr>
          <a:xfrm>
            <a:off x="7126574" y="2789351"/>
            <a:ext cx="3225384" cy="584775"/>
          </a:xfrm>
          <a:prstGeom prst="rect">
            <a:avLst/>
          </a:prstGeom>
          <a:noFill/>
        </p:spPr>
        <p:txBody>
          <a:bodyPr wrap="square" rtlCol="0">
            <a:spAutoFit/>
          </a:bodyPr>
          <a:lstStyle/>
          <a:p>
            <a:r>
              <a:rPr lang="en-CA" sz="3200" b="1" dirty="0">
                <a:solidFill>
                  <a:srgbClr val="C00000"/>
                </a:solidFill>
              </a:rPr>
              <a:t> 4 sig. figs</a:t>
            </a:r>
          </a:p>
        </p:txBody>
      </p:sp>
      <p:sp>
        <p:nvSpPr>
          <p:cNvPr id="11" name="TextBox 10"/>
          <p:cNvSpPr txBox="1"/>
          <p:nvPr/>
        </p:nvSpPr>
        <p:spPr>
          <a:xfrm>
            <a:off x="6936123" y="3925515"/>
            <a:ext cx="3317823" cy="584775"/>
          </a:xfrm>
          <a:prstGeom prst="rect">
            <a:avLst/>
          </a:prstGeom>
          <a:noFill/>
        </p:spPr>
        <p:txBody>
          <a:bodyPr wrap="square" rtlCol="0">
            <a:spAutoFit/>
          </a:bodyPr>
          <a:lstStyle/>
          <a:p>
            <a:r>
              <a:rPr lang="en-CA" sz="3200" b="1" dirty="0">
                <a:solidFill>
                  <a:srgbClr val="C00000"/>
                </a:solidFill>
              </a:rPr>
              <a:t>  1 sig. fig.</a:t>
            </a:r>
          </a:p>
        </p:txBody>
      </p:sp>
      <p:sp>
        <p:nvSpPr>
          <p:cNvPr id="12" name="TextBox 11"/>
          <p:cNvSpPr txBox="1"/>
          <p:nvPr/>
        </p:nvSpPr>
        <p:spPr>
          <a:xfrm>
            <a:off x="7193455" y="4869643"/>
            <a:ext cx="3425252" cy="584775"/>
          </a:xfrm>
          <a:prstGeom prst="rect">
            <a:avLst/>
          </a:prstGeom>
          <a:noFill/>
        </p:spPr>
        <p:txBody>
          <a:bodyPr wrap="square" rtlCol="0">
            <a:spAutoFit/>
          </a:bodyPr>
          <a:lstStyle/>
          <a:p>
            <a:r>
              <a:rPr lang="en-CA" sz="3200" b="1" dirty="0">
                <a:solidFill>
                  <a:srgbClr val="C00000"/>
                </a:solidFill>
              </a:rPr>
              <a:t>3 sig. figs</a:t>
            </a:r>
          </a:p>
        </p:txBody>
      </p:sp>
      <p:sp>
        <p:nvSpPr>
          <p:cNvPr id="16" name="Slide Number Placeholder 1"/>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1F11EC-65E9-447B-B0E6-A1466BD3AAA0}" type="slidenum">
              <a:rPr lang="en-CA" smtClean="0"/>
              <a:pPr/>
              <a:t>7</a:t>
            </a:fld>
            <a:endParaRPr lang="en-CA"/>
          </a:p>
        </p:txBody>
      </p:sp>
    </p:spTree>
    <p:extLst>
      <p:ext uri="{BB962C8B-B14F-4D97-AF65-F5344CB8AC3E}">
        <p14:creationId xmlns:p14="http://schemas.microsoft.com/office/powerpoint/2010/main" val="121887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13" grpId="0"/>
      <p:bldP spid="14" grpId="0"/>
      <p:bldP spid="15"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161" y="-179613"/>
            <a:ext cx="8229600" cy="1143000"/>
          </a:xfrm>
        </p:spPr>
        <p:txBody>
          <a:bodyPr/>
          <a:lstStyle/>
          <a:p>
            <a:r>
              <a:rPr lang="en-CA" u="sng" dirty="0"/>
              <a:t>Maths with Significant Figures</a:t>
            </a:r>
          </a:p>
        </p:txBody>
      </p:sp>
      <p:sp>
        <p:nvSpPr>
          <p:cNvPr id="3" name="Content Placeholder 2"/>
          <p:cNvSpPr>
            <a:spLocks noGrp="1"/>
          </p:cNvSpPr>
          <p:nvPr>
            <p:ph idx="1"/>
          </p:nvPr>
        </p:nvSpPr>
        <p:spPr>
          <a:xfrm>
            <a:off x="100245" y="822418"/>
            <a:ext cx="9163676" cy="2934478"/>
          </a:xfrm>
        </p:spPr>
        <p:txBody>
          <a:bodyPr/>
          <a:lstStyle/>
          <a:p>
            <a:r>
              <a:rPr lang="en-CA" dirty="0"/>
              <a:t>Adding and Subtracting:</a:t>
            </a:r>
          </a:p>
          <a:p>
            <a:pPr lvl="2"/>
            <a:r>
              <a:rPr lang="en-CA" dirty="0"/>
              <a:t>All units must be the same (can’t add different units!)</a:t>
            </a:r>
          </a:p>
          <a:p>
            <a:pPr lvl="2"/>
            <a:r>
              <a:rPr lang="en-CA" dirty="0"/>
              <a:t>Line up all the measurements at their decimal points.</a:t>
            </a:r>
          </a:p>
          <a:p>
            <a:pPr lvl="2"/>
            <a:r>
              <a:rPr lang="en-CA" dirty="0"/>
              <a:t>Add or subtract as normal.</a:t>
            </a:r>
          </a:p>
          <a:p>
            <a:pPr lvl="2"/>
            <a:r>
              <a:rPr lang="en-CA" dirty="0"/>
              <a:t>Round off all numbers to match the shortest number of decimals.</a:t>
            </a:r>
          </a:p>
        </p:txBody>
      </p:sp>
      <p:sp>
        <p:nvSpPr>
          <p:cNvPr id="4" name="TextBox 3"/>
          <p:cNvSpPr txBox="1"/>
          <p:nvPr/>
        </p:nvSpPr>
        <p:spPr>
          <a:xfrm>
            <a:off x="3595206" y="4169371"/>
            <a:ext cx="1095172" cy="369332"/>
          </a:xfrm>
          <a:prstGeom prst="rect">
            <a:avLst/>
          </a:prstGeom>
          <a:noFill/>
        </p:spPr>
        <p:txBody>
          <a:bodyPr wrap="none" rtlCol="0">
            <a:spAutoFit/>
          </a:bodyPr>
          <a:lstStyle/>
          <a:p>
            <a:r>
              <a:rPr lang="en-CA" dirty="0"/>
              <a:t>5.34576 L</a:t>
            </a:r>
          </a:p>
        </p:txBody>
      </p:sp>
      <p:sp>
        <p:nvSpPr>
          <p:cNvPr id="5" name="TextBox 4"/>
          <p:cNvSpPr txBox="1"/>
          <p:nvPr/>
        </p:nvSpPr>
        <p:spPr>
          <a:xfrm>
            <a:off x="6448770" y="4904140"/>
            <a:ext cx="1098378" cy="369332"/>
          </a:xfrm>
          <a:prstGeom prst="rect">
            <a:avLst/>
          </a:prstGeom>
          <a:noFill/>
        </p:spPr>
        <p:txBody>
          <a:bodyPr wrap="none" rtlCol="0">
            <a:spAutoFit/>
          </a:bodyPr>
          <a:lstStyle/>
          <a:p>
            <a:r>
              <a:rPr lang="en-CA" dirty="0"/>
              <a:t> 547.1 mL</a:t>
            </a:r>
          </a:p>
        </p:txBody>
      </p:sp>
      <p:sp>
        <p:nvSpPr>
          <p:cNvPr id="6" name="TextBox 5"/>
          <p:cNvSpPr txBox="1"/>
          <p:nvPr/>
        </p:nvSpPr>
        <p:spPr>
          <a:xfrm>
            <a:off x="6331751" y="4169370"/>
            <a:ext cx="1385316" cy="369332"/>
          </a:xfrm>
          <a:prstGeom prst="rect">
            <a:avLst/>
          </a:prstGeom>
          <a:noFill/>
        </p:spPr>
        <p:txBody>
          <a:bodyPr wrap="none" rtlCol="0">
            <a:spAutoFit/>
          </a:bodyPr>
          <a:lstStyle/>
          <a:p>
            <a:r>
              <a:rPr lang="en-CA" dirty="0"/>
              <a:t> 5345.7 6 mL</a:t>
            </a:r>
          </a:p>
        </p:txBody>
      </p:sp>
      <p:sp>
        <p:nvSpPr>
          <p:cNvPr id="7" name="TextBox 6"/>
          <p:cNvSpPr txBox="1"/>
          <p:nvPr/>
        </p:nvSpPr>
        <p:spPr>
          <a:xfrm>
            <a:off x="6630751" y="4513822"/>
            <a:ext cx="1162498" cy="369332"/>
          </a:xfrm>
          <a:prstGeom prst="rect">
            <a:avLst/>
          </a:prstGeom>
          <a:noFill/>
        </p:spPr>
        <p:txBody>
          <a:bodyPr wrap="none" rtlCol="0">
            <a:spAutoFit/>
          </a:bodyPr>
          <a:lstStyle/>
          <a:p>
            <a:r>
              <a:rPr lang="en-CA" dirty="0"/>
              <a:t>55.1 43mL</a:t>
            </a:r>
          </a:p>
        </p:txBody>
      </p:sp>
      <p:cxnSp>
        <p:nvCxnSpPr>
          <p:cNvPr id="9" name="Straight Connector 8"/>
          <p:cNvCxnSpPr/>
          <p:nvPr/>
        </p:nvCxnSpPr>
        <p:spPr>
          <a:xfrm>
            <a:off x="6997959" y="3975760"/>
            <a:ext cx="0" cy="151699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28354" y="4904140"/>
            <a:ext cx="1098378" cy="369332"/>
          </a:xfrm>
          <a:prstGeom prst="rect">
            <a:avLst/>
          </a:prstGeom>
          <a:noFill/>
        </p:spPr>
        <p:txBody>
          <a:bodyPr wrap="none" rtlCol="0">
            <a:spAutoFit/>
          </a:bodyPr>
          <a:lstStyle/>
          <a:p>
            <a:r>
              <a:rPr lang="en-CA" dirty="0"/>
              <a:t> 547.1 mL</a:t>
            </a:r>
          </a:p>
        </p:txBody>
      </p:sp>
      <p:sp>
        <p:nvSpPr>
          <p:cNvPr id="11" name="TextBox 10"/>
          <p:cNvSpPr txBox="1"/>
          <p:nvPr/>
        </p:nvSpPr>
        <p:spPr>
          <a:xfrm>
            <a:off x="4215045" y="4549592"/>
            <a:ext cx="1162498" cy="369332"/>
          </a:xfrm>
          <a:prstGeom prst="rect">
            <a:avLst/>
          </a:prstGeom>
          <a:noFill/>
        </p:spPr>
        <p:txBody>
          <a:bodyPr wrap="none" rtlCol="0">
            <a:spAutoFit/>
          </a:bodyPr>
          <a:lstStyle/>
          <a:p>
            <a:r>
              <a:rPr lang="en-CA" dirty="0"/>
              <a:t>55.1 43mL</a:t>
            </a:r>
          </a:p>
        </p:txBody>
      </p:sp>
      <p:cxnSp>
        <p:nvCxnSpPr>
          <p:cNvPr id="13" name="Straight Connector 12"/>
          <p:cNvCxnSpPr/>
          <p:nvPr/>
        </p:nvCxnSpPr>
        <p:spPr>
          <a:xfrm>
            <a:off x="7137918" y="3975760"/>
            <a:ext cx="0" cy="15169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5233" y="3791094"/>
            <a:ext cx="4241226" cy="369332"/>
          </a:xfrm>
          <a:prstGeom prst="rect">
            <a:avLst/>
          </a:prstGeom>
          <a:noFill/>
        </p:spPr>
        <p:txBody>
          <a:bodyPr wrap="none" rtlCol="0">
            <a:spAutoFit/>
          </a:bodyPr>
          <a:lstStyle/>
          <a:p>
            <a:r>
              <a:rPr lang="en-CA" dirty="0"/>
              <a:t>Example: add the following measurements.</a:t>
            </a:r>
          </a:p>
        </p:txBody>
      </p:sp>
      <p:sp>
        <p:nvSpPr>
          <p:cNvPr id="15" name="&quot;No&quot; Symbol 14"/>
          <p:cNvSpPr/>
          <p:nvPr/>
        </p:nvSpPr>
        <p:spPr>
          <a:xfrm>
            <a:off x="3732246" y="4078396"/>
            <a:ext cx="671804" cy="620092"/>
          </a:xfrm>
          <a:prstGeom prst="noSmoking">
            <a:avLst/>
          </a:prstGeom>
          <a:solidFill>
            <a:srgbClr val="FF0000">
              <a:alpha val="49000"/>
            </a:srgbClr>
          </a:solidFill>
          <a:ln>
            <a:solidFill>
              <a:srgbClr val="C00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cxnSp>
        <p:nvCxnSpPr>
          <p:cNvPr id="17" name="Straight Arrow Connector 16"/>
          <p:cNvCxnSpPr>
            <a:stCxn id="4" idx="3"/>
            <a:endCxn id="6" idx="1"/>
          </p:cNvCxnSpPr>
          <p:nvPr/>
        </p:nvCxnSpPr>
        <p:spPr>
          <a:xfrm flipV="1">
            <a:off x="4690378" y="4354036"/>
            <a:ext cx="1641373" cy="1"/>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7" idx="1"/>
          </p:cNvCxnSpPr>
          <p:nvPr/>
        </p:nvCxnSpPr>
        <p:spPr>
          <a:xfrm>
            <a:off x="5290647" y="4698488"/>
            <a:ext cx="1340104" cy="0"/>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926732" y="5088806"/>
            <a:ext cx="617803" cy="0"/>
          </a:xfrm>
          <a:prstGeom prst="straightConnector1">
            <a:avLst/>
          </a:prstGeom>
          <a:ln w="76200">
            <a:tailEnd type="stealth"/>
          </a:ln>
        </p:spPr>
        <p:style>
          <a:lnRef idx="1">
            <a:schemeClr val="accent1"/>
          </a:lnRef>
          <a:fillRef idx="0">
            <a:schemeClr val="accent1"/>
          </a:fillRef>
          <a:effectRef idx="0">
            <a:schemeClr val="accent1"/>
          </a:effectRef>
          <a:fontRef idx="minor">
            <a:schemeClr val="tx1"/>
          </a:fontRef>
        </p:style>
      </p:cxnSp>
      <p:sp>
        <p:nvSpPr>
          <p:cNvPr id="24" name="Rectangular Callout 23"/>
          <p:cNvSpPr/>
          <p:nvPr/>
        </p:nvSpPr>
        <p:spPr>
          <a:xfrm>
            <a:off x="6821208" y="3230269"/>
            <a:ext cx="1944082" cy="257974"/>
          </a:xfrm>
          <a:prstGeom prst="wedgeRectCallout">
            <a:avLst>
              <a:gd name="adj1" fmla="val -40031"/>
              <a:gd name="adj2" fmla="val 181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Decimals lined up</a:t>
            </a:r>
          </a:p>
        </p:txBody>
      </p:sp>
      <p:cxnSp>
        <p:nvCxnSpPr>
          <p:cNvPr id="26" name="Straight Connector 25"/>
          <p:cNvCxnSpPr/>
          <p:nvPr/>
        </p:nvCxnSpPr>
        <p:spPr>
          <a:xfrm>
            <a:off x="6283692" y="5282802"/>
            <a:ext cx="142853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ular Callout 27"/>
          <p:cNvSpPr/>
          <p:nvPr/>
        </p:nvSpPr>
        <p:spPr>
          <a:xfrm>
            <a:off x="7664167" y="3509229"/>
            <a:ext cx="1227906" cy="281865"/>
          </a:xfrm>
          <a:prstGeom prst="wedgeRectCallout">
            <a:avLst>
              <a:gd name="adj1" fmla="val -89982"/>
              <a:gd name="adj2" fmla="val 138637"/>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Round off</a:t>
            </a:r>
          </a:p>
        </p:txBody>
      </p:sp>
      <p:sp>
        <p:nvSpPr>
          <p:cNvPr id="30" name="TextBox 29"/>
          <p:cNvSpPr txBox="1"/>
          <p:nvPr/>
        </p:nvSpPr>
        <p:spPr>
          <a:xfrm>
            <a:off x="6384650" y="5320883"/>
            <a:ext cx="1449436" cy="369332"/>
          </a:xfrm>
          <a:prstGeom prst="rect">
            <a:avLst/>
          </a:prstGeom>
          <a:noFill/>
        </p:spPr>
        <p:txBody>
          <a:bodyPr wrap="none" rtlCol="0">
            <a:spAutoFit/>
          </a:bodyPr>
          <a:lstStyle/>
          <a:p>
            <a:r>
              <a:rPr lang="en-CA" dirty="0"/>
              <a:t>5948.0 03 mL</a:t>
            </a:r>
          </a:p>
        </p:txBody>
      </p:sp>
      <p:sp>
        <p:nvSpPr>
          <p:cNvPr id="31" name="Rectangular Callout 30"/>
          <p:cNvSpPr/>
          <p:nvPr/>
        </p:nvSpPr>
        <p:spPr>
          <a:xfrm>
            <a:off x="485192" y="4340432"/>
            <a:ext cx="1980654" cy="1152323"/>
          </a:xfrm>
          <a:prstGeom prst="wedgeRectCallout">
            <a:avLst>
              <a:gd name="adj1" fmla="val 111071"/>
              <a:gd name="adj2" fmla="val -47935"/>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This unit is not the same as the others!</a:t>
            </a:r>
          </a:p>
          <a:p>
            <a:pPr algn="ctr"/>
            <a:r>
              <a:rPr lang="en-CA" sz="1600" dirty="0"/>
              <a:t>(litres vs. millilitres)</a:t>
            </a:r>
          </a:p>
        </p:txBody>
      </p:sp>
      <p:sp>
        <p:nvSpPr>
          <p:cNvPr id="32" name="TextBox 31"/>
          <p:cNvSpPr txBox="1"/>
          <p:nvPr/>
        </p:nvSpPr>
        <p:spPr>
          <a:xfrm>
            <a:off x="774441" y="5539575"/>
            <a:ext cx="7595117" cy="646331"/>
          </a:xfrm>
          <a:prstGeom prst="rect">
            <a:avLst/>
          </a:prstGeom>
          <a:noFill/>
        </p:spPr>
        <p:txBody>
          <a:bodyPr wrap="square" rtlCol="0">
            <a:spAutoFit/>
          </a:bodyPr>
          <a:lstStyle/>
          <a:p>
            <a:r>
              <a:rPr lang="en-CA" dirty="0"/>
              <a:t>The answer is 5948.0 </a:t>
            </a:r>
            <a:r>
              <a:rPr lang="en-CA" dirty="0" err="1"/>
              <a:t>mL.</a:t>
            </a:r>
            <a:r>
              <a:rPr lang="en-CA" dirty="0"/>
              <a:t>  Note that the answer has 5 sig. digits, even though one of the measurements had only 4 sig. digits.   .</a:t>
            </a:r>
          </a:p>
        </p:txBody>
      </p:sp>
      <p:sp>
        <p:nvSpPr>
          <p:cNvPr id="8" name="Slide Number Placeholder 7"/>
          <p:cNvSpPr>
            <a:spLocks noGrp="1"/>
          </p:cNvSpPr>
          <p:nvPr>
            <p:ph type="sldNum" sz="quarter" idx="12"/>
          </p:nvPr>
        </p:nvSpPr>
        <p:spPr>
          <a:xfrm>
            <a:off x="6553200" y="5666803"/>
            <a:ext cx="2133600" cy="365125"/>
          </a:xfrm>
        </p:spPr>
        <p:txBody>
          <a:bodyPr/>
          <a:lstStyle/>
          <a:p>
            <a:fld id="{CE1F11EC-65E9-447B-B0E6-A1466BD3AAA0}" type="slidenum">
              <a:rPr lang="en-CA" smtClean="0"/>
              <a:pPr/>
              <a:t>8</a:t>
            </a:fld>
            <a:endParaRPr lang="en-CA"/>
          </a:p>
        </p:txBody>
      </p:sp>
    </p:spTree>
    <p:extLst>
      <p:ext uri="{BB962C8B-B14F-4D97-AF65-F5344CB8AC3E}">
        <p14:creationId xmlns:p14="http://schemas.microsoft.com/office/powerpoint/2010/main" val="195879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500"/>
                            </p:stCondLst>
                            <p:childTnLst>
                              <p:par>
                                <p:cTn id="63" presetID="10" presetClass="exit" presetSubtype="0" fill="hold" grpId="1" nodeType="afterEffect">
                                  <p:stCondLst>
                                    <p:cond delay="0"/>
                                  </p:stCondLst>
                                  <p:childTnLst>
                                    <p:animEffect transition="out" filter="fade">
                                      <p:cBhvr>
                                        <p:cTn id="64" dur="500"/>
                                        <p:tgtEl>
                                          <p:spTgt spid="31"/>
                                        </p:tgtEl>
                                      </p:cBhvr>
                                    </p:animEffect>
                                    <p:set>
                                      <p:cBhvr>
                                        <p:cTn id="65" dur="1" fill="hold">
                                          <p:stCondLst>
                                            <p:cond delay="499"/>
                                          </p:stCondLst>
                                        </p:cTn>
                                        <p:tgtEl>
                                          <p:spTgt spid="31"/>
                                        </p:tgtEl>
                                        <p:attrNameLst>
                                          <p:attrName>style.visibility</p:attrName>
                                        </p:attrNameLst>
                                      </p:cBhvr>
                                      <p:to>
                                        <p:strVal val="hidden"/>
                                      </p:to>
                                    </p:set>
                                  </p:childTnLst>
                                </p:cTn>
                              </p:par>
                            </p:childTnLst>
                          </p:cTn>
                        </p:par>
                        <p:par>
                          <p:cTn id="66" fill="hold">
                            <p:stCondLst>
                              <p:cond delay="1000"/>
                            </p:stCondLst>
                            <p:childTnLst>
                              <p:par>
                                <p:cTn id="67" presetID="22" presetClass="entr" presetSubtype="8" fill="hold"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par>
                          <p:cTn id="70" fill="hold">
                            <p:stCondLst>
                              <p:cond delay="1500"/>
                            </p:stCondLst>
                            <p:childTnLst>
                              <p:par>
                                <p:cTn id="71" presetID="10" presetClass="entr" presetSubtype="0"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fade">
                                      <p:cBhvr>
                                        <p:cTn id="73" dur="500"/>
                                        <p:tgtEl>
                                          <p:spTgt spid="9"/>
                                        </p:tgtEl>
                                      </p:cBhvr>
                                    </p:animEffect>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500"/>
                                        <p:tgtEl>
                                          <p:spTgt spid="24"/>
                                        </p:tgtEl>
                                      </p:cBhvr>
                                    </p:animEffect>
                                  </p:childTnLst>
                                </p:cTn>
                              </p:par>
                            </p:childTnLst>
                          </p:cTn>
                        </p:par>
                        <p:par>
                          <p:cTn id="78" fill="hold">
                            <p:stCondLst>
                              <p:cond delay="2500"/>
                            </p:stCondLst>
                            <p:childTnLst>
                              <p:par>
                                <p:cTn id="79" presetID="1" presetClass="entr" presetSubtype="0"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500"/>
                            </p:stCondLst>
                            <p:childTnLst>
                              <p:par>
                                <p:cTn id="87" presetID="1" presetClass="entr" presetSubtype="0" fill="hold" grpId="0" nodeType="afterEffect">
                                  <p:stCondLst>
                                    <p:cond delay="0"/>
                                  </p:stCondLst>
                                  <p:childTnLst>
                                    <p:set>
                                      <p:cBhvr>
                                        <p:cTn id="88" dur="1" fill="hold">
                                          <p:stCondLst>
                                            <p:cond delay="0"/>
                                          </p:stCondLst>
                                        </p:cTn>
                                        <p:tgtEl>
                                          <p:spTgt spid="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wipe(left)">
                                      <p:cBhvr>
                                        <p:cTn id="93" dur="500"/>
                                        <p:tgtEl>
                                          <p:spTgt spid="21"/>
                                        </p:tgtEl>
                                      </p:cBhvr>
                                    </p:animEffect>
                                  </p:childTnLst>
                                </p:cTn>
                              </p:par>
                            </p:childTnLst>
                          </p:cTn>
                        </p:par>
                        <p:par>
                          <p:cTn id="94" fill="hold">
                            <p:stCondLst>
                              <p:cond delay="500"/>
                            </p:stCondLst>
                            <p:childTnLst>
                              <p:par>
                                <p:cTn id="95" presetID="1" presetClass="entr" presetSubtype="0" fill="hold" grpId="0" nodeType="afterEffect">
                                  <p:stCondLst>
                                    <p:cond delay="0"/>
                                  </p:stCondLst>
                                  <p:childTnLst>
                                    <p:set>
                                      <p:cBhvr>
                                        <p:cTn id="96" dur="1" fill="hold">
                                          <p:stCondLst>
                                            <p:cond delay="0"/>
                                          </p:stCondLst>
                                        </p:cTn>
                                        <p:tgtEl>
                                          <p:spTgt spid="5"/>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26"/>
                                        </p:tgtEl>
                                        <p:attrNameLst>
                                          <p:attrName>style.visibility</p:attrName>
                                        </p:attrNameLst>
                                      </p:cBhvr>
                                      <p:to>
                                        <p:strVal val="visible"/>
                                      </p:to>
                                    </p:set>
                                    <p:animEffect transition="in" filter="fade">
                                      <p:cBhvr>
                                        <p:cTn id="101" dur="500"/>
                                        <p:tgtEl>
                                          <p:spTgt spid="26"/>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500"/>
                                        <p:tgtEl>
                                          <p:spTgt spid="30"/>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fade">
                                      <p:cBhvr>
                                        <p:cTn id="109" dur="500"/>
                                        <p:tgtEl>
                                          <p:spTgt spid="1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fade">
                                      <p:cBhvr>
                                        <p:cTn id="112" dur="500"/>
                                        <p:tgtEl>
                                          <p:spTgt spid="28"/>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2"/>
                                        </p:tgtEl>
                                        <p:attrNameLst>
                                          <p:attrName>style.visibility</p:attrName>
                                        </p:attrNameLst>
                                      </p:cBhvr>
                                      <p:to>
                                        <p:strVal val="visible"/>
                                      </p:to>
                                    </p:set>
                                    <p:animEffect transition="in" filter="fade">
                                      <p:cBhvr>
                                        <p:cTn id="1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10" grpId="0"/>
      <p:bldP spid="11" grpId="0"/>
      <p:bldP spid="14" grpId="0"/>
      <p:bldP spid="15" grpId="0" animBg="1"/>
      <p:bldP spid="24" grpId="0" animBg="1"/>
      <p:bldP spid="28" grpId="0" animBg="1"/>
      <p:bldP spid="30" grpId="0"/>
      <p:bldP spid="31" grpId="0" animBg="1"/>
      <p:bldP spid="31" grpId="1" animBg="1"/>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t1.gstatic.com/images?q=tbn:ANd9GcR6A9FWmnslHoJXCwwq9bMvbDZs-p8y4T58GiQSEEV1FVxBexmBx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188" y="809864"/>
            <a:ext cx="1628775" cy="121920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78583"/>
            <a:ext cx="8229600" cy="4525963"/>
          </a:xfrm>
        </p:spPr>
        <p:txBody>
          <a:bodyPr/>
          <a:lstStyle/>
          <a:p>
            <a:r>
              <a:rPr lang="en-CA" dirty="0"/>
              <a:t>Multiplication and Division:</a:t>
            </a:r>
          </a:p>
          <a:p>
            <a:pPr lvl="2"/>
            <a:r>
              <a:rPr lang="en-CA" dirty="0"/>
              <a:t>Different units may be multiplied or divided if there is a formula to justify it.</a:t>
            </a:r>
          </a:p>
          <a:p>
            <a:pPr lvl="2"/>
            <a:r>
              <a:rPr lang="en-CA" dirty="0"/>
              <a:t>The main rule in multiplying and dividing is that you cannot have an answer with more significant digits than your “weakest” measurement (the one with fewest significant digits)</a:t>
            </a:r>
          </a:p>
          <a:p>
            <a:pPr lvl="2"/>
            <a:r>
              <a:rPr lang="en-CA" dirty="0"/>
              <a:t>After doing the math, round off your answer to match the weakest measurement.</a:t>
            </a:r>
          </a:p>
        </p:txBody>
      </p:sp>
      <p:pic>
        <p:nvPicPr>
          <p:cNvPr id="2050" name="Picture 2" descr="http://t3.gstatic.com/images?q=tbn:ANd9GcTgLeJk3y84dz7gugqqQiUEbGDhTRlKKg1Q2Cje1Iu39ofvktq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7025" y="4177351"/>
            <a:ext cx="2466975" cy="1976114"/>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ular Callout 4"/>
          <p:cNvSpPr/>
          <p:nvPr/>
        </p:nvSpPr>
        <p:spPr>
          <a:xfrm>
            <a:off x="5388310" y="3622202"/>
            <a:ext cx="1772816" cy="856441"/>
          </a:xfrm>
          <a:prstGeom prst="wedgeRoundRectCallout">
            <a:avLst>
              <a:gd name="adj1" fmla="val 83552"/>
              <a:gd name="adj2" fmla="val 1395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You are the weakest link. Goodbye!</a:t>
            </a:r>
          </a:p>
        </p:txBody>
      </p:sp>
      <p:sp>
        <p:nvSpPr>
          <p:cNvPr id="6" name="TextBox 5"/>
          <p:cNvSpPr txBox="1"/>
          <p:nvPr/>
        </p:nvSpPr>
        <p:spPr>
          <a:xfrm>
            <a:off x="47132" y="4355935"/>
            <a:ext cx="4653453" cy="584775"/>
          </a:xfrm>
          <a:prstGeom prst="rect">
            <a:avLst/>
          </a:prstGeom>
          <a:noFill/>
        </p:spPr>
        <p:txBody>
          <a:bodyPr wrap="none" rtlCol="0">
            <a:spAutoFit/>
          </a:bodyPr>
          <a:lstStyle/>
          <a:p>
            <a:r>
              <a:rPr lang="en-CA" sz="3200" dirty="0"/>
              <a:t>Multiply 2.53   by   75.35  </a:t>
            </a:r>
          </a:p>
        </p:txBody>
      </p:sp>
      <p:sp>
        <p:nvSpPr>
          <p:cNvPr id="7" name="TextBox 6"/>
          <p:cNvSpPr txBox="1"/>
          <p:nvPr/>
        </p:nvSpPr>
        <p:spPr>
          <a:xfrm>
            <a:off x="563278" y="5067732"/>
            <a:ext cx="4169731" cy="584775"/>
          </a:xfrm>
          <a:prstGeom prst="rect">
            <a:avLst/>
          </a:prstGeom>
          <a:noFill/>
        </p:spPr>
        <p:txBody>
          <a:bodyPr wrap="none" rtlCol="0">
            <a:spAutoFit/>
          </a:bodyPr>
          <a:lstStyle/>
          <a:p>
            <a:r>
              <a:rPr lang="en-CA" sz="3200" dirty="0"/>
              <a:t>2.53 x 75.35 = 190.6355</a:t>
            </a:r>
          </a:p>
        </p:txBody>
      </p:sp>
      <p:sp>
        <p:nvSpPr>
          <p:cNvPr id="8" name="TextBox 7"/>
          <p:cNvSpPr txBox="1"/>
          <p:nvPr/>
        </p:nvSpPr>
        <p:spPr>
          <a:xfrm>
            <a:off x="2648144" y="5488645"/>
            <a:ext cx="1107996" cy="584775"/>
          </a:xfrm>
          <a:prstGeom prst="rect">
            <a:avLst/>
          </a:prstGeom>
          <a:noFill/>
        </p:spPr>
        <p:txBody>
          <a:bodyPr wrap="none" rtlCol="0">
            <a:spAutoFit/>
          </a:bodyPr>
          <a:lstStyle/>
          <a:p>
            <a:r>
              <a:rPr lang="en-CA" sz="3200" dirty="0"/>
              <a:t>=191 </a:t>
            </a:r>
          </a:p>
        </p:txBody>
      </p:sp>
      <p:sp>
        <p:nvSpPr>
          <p:cNvPr id="9" name="Oval 8"/>
          <p:cNvSpPr/>
          <p:nvPr/>
        </p:nvSpPr>
        <p:spPr>
          <a:xfrm>
            <a:off x="1545623" y="4377068"/>
            <a:ext cx="992543" cy="56364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3200"/>
          </a:p>
        </p:txBody>
      </p:sp>
      <p:sp>
        <p:nvSpPr>
          <p:cNvPr id="10" name="Rounded Rectangular Callout 9"/>
          <p:cNvSpPr/>
          <p:nvPr/>
        </p:nvSpPr>
        <p:spPr>
          <a:xfrm>
            <a:off x="-1" y="3456919"/>
            <a:ext cx="1436915" cy="797677"/>
          </a:xfrm>
          <a:prstGeom prst="wedgeRoundRectCallout">
            <a:avLst>
              <a:gd name="adj1" fmla="val 55382"/>
              <a:gd name="adj2" fmla="val 75181"/>
              <a:gd name="adj3" fmla="val 16667"/>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t>Weakest </a:t>
            </a:r>
            <a:r>
              <a:rPr lang="en-CA" sz="1400" dirty="0"/>
              <a:t>measurement </a:t>
            </a:r>
            <a:r>
              <a:rPr lang="en-CA" sz="1400" b="1" dirty="0"/>
              <a:t>only 3 </a:t>
            </a:r>
            <a:r>
              <a:rPr lang="en-CA" sz="1400" b="1" dirty="0" err="1"/>
              <a:t>Sig.Figs</a:t>
            </a:r>
            <a:r>
              <a:rPr lang="en-CA" sz="1400" b="1" dirty="0"/>
              <a:t>.</a:t>
            </a:r>
          </a:p>
        </p:txBody>
      </p:sp>
      <p:sp>
        <p:nvSpPr>
          <p:cNvPr id="11" name="Rounded Rectangular Callout 10"/>
          <p:cNvSpPr/>
          <p:nvPr/>
        </p:nvSpPr>
        <p:spPr>
          <a:xfrm>
            <a:off x="4311035" y="5360120"/>
            <a:ext cx="1418253" cy="664820"/>
          </a:xfrm>
          <a:prstGeom prst="wedgeRoundRectCallout">
            <a:avLst>
              <a:gd name="adj1" fmla="val -102391"/>
              <a:gd name="adj2" fmla="val 156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Answer has 3 </a:t>
            </a:r>
            <a:r>
              <a:rPr lang="en-CA" dirty="0" err="1"/>
              <a:t>Sig.Figs</a:t>
            </a:r>
            <a:r>
              <a:rPr lang="en-CA" dirty="0"/>
              <a:t>.</a:t>
            </a:r>
          </a:p>
        </p:txBody>
      </p:sp>
      <p:sp>
        <p:nvSpPr>
          <p:cNvPr id="2" name="Slide Number Placeholder 1"/>
          <p:cNvSpPr>
            <a:spLocks noGrp="1"/>
          </p:cNvSpPr>
          <p:nvPr>
            <p:ph type="sldNum" sz="quarter" idx="12"/>
          </p:nvPr>
        </p:nvSpPr>
        <p:spPr>
          <a:xfrm>
            <a:off x="6553200" y="5651815"/>
            <a:ext cx="2133600" cy="365125"/>
          </a:xfrm>
        </p:spPr>
        <p:txBody>
          <a:bodyPr/>
          <a:lstStyle/>
          <a:p>
            <a:fld id="{CE1F11EC-65E9-447B-B0E6-A1466BD3AAA0}" type="slidenum">
              <a:rPr lang="en-CA" smtClean="0"/>
              <a:pPr/>
              <a:t>9</a:t>
            </a:fld>
            <a:endParaRPr lang="en-CA"/>
          </a:p>
        </p:txBody>
      </p:sp>
    </p:spTree>
    <p:extLst>
      <p:ext uri="{BB962C8B-B14F-4D97-AF65-F5344CB8AC3E}">
        <p14:creationId xmlns:p14="http://schemas.microsoft.com/office/powerpoint/2010/main" val="414821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Effect transition="in" filter="fade">
                                      <p:cBhvr>
                                        <p:cTn id="37" dur="500"/>
                                        <p:tgtEl>
                                          <p:spTgt spid="205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p:bldP spid="7" grpId="0"/>
      <p:bldP spid="8" grpId="0"/>
      <p:bldP spid="9" grpId="0" animBg="1"/>
      <p:bldP spid="10"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34594</TotalTime>
  <Words>2329</Words>
  <Application>Microsoft Office PowerPoint</Application>
  <PresentationFormat>On-screen Show (4:3)</PresentationFormat>
  <Paragraphs>344</Paragraphs>
  <Slides>27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Cambria Math</vt:lpstr>
      <vt:lpstr>Comic Sans MS</vt:lpstr>
      <vt:lpstr>Times New Roman</vt:lpstr>
      <vt:lpstr>Office Theme</vt:lpstr>
      <vt:lpstr>PowerPoint Presentation</vt:lpstr>
      <vt:lpstr>Notes! Please write!</vt:lpstr>
      <vt:lpstr>PowerPoint Presentation</vt:lpstr>
      <vt:lpstr>Examples of Rule 1, 2 and 3</vt:lpstr>
      <vt:lpstr>Explaining Rule 4</vt:lpstr>
      <vt:lpstr>Rule 5</vt:lpstr>
      <vt:lpstr>PowerPoint Presentation</vt:lpstr>
      <vt:lpstr>Maths with Significant Figures</vt:lpstr>
      <vt:lpstr>PowerPoint Presentation</vt:lpstr>
      <vt:lpstr>Math with Significant Figures</vt:lpstr>
      <vt:lpstr>Notes! Please write!</vt:lpstr>
      <vt:lpstr>Problems on Significant Figures</vt:lpstr>
      <vt:lpstr>PowerPoint Presentation</vt:lpstr>
      <vt:lpstr>Density</vt:lpstr>
      <vt:lpstr>Solving Problems</vt:lpstr>
      <vt:lpstr>Suggested Solution Method</vt:lpstr>
      <vt:lpstr>Overview: Uncertainty The Inherent Errors of Instruments</vt:lpstr>
      <vt:lpstr>Absolute Uncertainty (AU)</vt:lpstr>
      <vt:lpstr>Notes! Please write!</vt:lpstr>
      <vt:lpstr>Example of Uncertainty.</vt:lpstr>
      <vt:lpstr>How to Record Absolute Uncertainty</vt:lpstr>
      <vt:lpstr>Adding &amp; Subtracting with Absolute Uncertainties</vt:lpstr>
      <vt:lpstr>Notes! Please write!</vt:lpstr>
      <vt:lpstr>Example of Relative Uncertainty</vt:lpstr>
      <vt:lpstr>Notes! Please write!</vt:lpstr>
      <vt:lpstr>Notes! Please write!</vt:lpstr>
      <vt:lpstr>Uncertainty Formulas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Taylor</dc:creator>
  <cp:lastModifiedBy>Tasha Ausman</cp:lastModifiedBy>
  <cp:revision>630</cp:revision>
  <cp:lastPrinted>2018-09-04T17:34:07Z</cp:lastPrinted>
  <dcterms:created xsi:type="dcterms:W3CDTF">2011-09-11T21:29:42Z</dcterms:created>
  <dcterms:modified xsi:type="dcterms:W3CDTF">2020-10-04T14:15:33Z</dcterms:modified>
</cp:coreProperties>
</file>