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0FEB7-AF86-402B-9A8A-6589BA70499C}" type="datetimeFigureOut">
              <a:rPr lang="en-CA" smtClean="0"/>
              <a:t>06/10/2015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5ED52-E14E-4D77-AD76-A40C802EAC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2752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ED52-E14E-4D77-AD76-A40C802EACD4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526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C9F1-47AD-4D8A-8C44-72B9CD65ED53}" type="datetimeFigureOut">
              <a:rPr lang="en-CA" smtClean="0"/>
              <a:t>06/10/2015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C9F1-47AD-4D8A-8C44-72B9CD65ED53}" type="datetimeFigureOut">
              <a:rPr lang="en-CA" smtClean="0"/>
              <a:t>06/10/2015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C9F1-47AD-4D8A-8C44-72B9CD65ED53}" type="datetimeFigureOut">
              <a:rPr lang="en-CA" smtClean="0"/>
              <a:t>06/10/2015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C9F1-47AD-4D8A-8C44-72B9CD65ED53}" type="datetimeFigureOut">
              <a:rPr lang="en-CA" smtClean="0"/>
              <a:t>06/10/2015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C9F1-47AD-4D8A-8C44-72B9CD65ED53}" type="datetimeFigureOut">
              <a:rPr lang="en-CA" smtClean="0"/>
              <a:t>06/10/2015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C9F1-47AD-4D8A-8C44-72B9CD65ED53}" type="datetimeFigureOut">
              <a:rPr lang="en-CA" smtClean="0"/>
              <a:t>06/10/2015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C9F1-47AD-4D8A-8C44-72B9CD65ED53}" type="datetimeFigureOut">
              <a:rPr lang="en-CA" smtClean="0"/>
              <a:t>06/10/2015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C9F1-47AD-4D8A-8C44-72B9CD65ED53}" type="datetimeFigureOut">
              <a:rPr lang="en-CA" smtClean="0"/>
              <a:t>06/10/2015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C9F1-47AD-4D8A-8C44-72B9CD65ED53}" type="datetimeFigureOut">
              <a:rPr lang="en-CA" smtClean="0"/>
              <a:t>06/10/2015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C9F1-47AD-4D8A-8C44-72B9CD65ED53}" type="datetimeFigureOut">
              <a:rPr lang="en-CA" smtClean="0"/>
              <a:t>06/10/2015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C9F1-47AD-4D8A-8C44-72B9CD65ED53}" type="datetimeFigureOut">
              <a:rPr lang="en-CA" smtClean="0"/>
              <a:t>06/10/2015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16FC9F1-47AD-4D8A-8C44-72B9CD65ED53}" type="datetimeFigureOut">
              <a:rPr lang="en-CA" smtClean="0"/>
              <a:t>06/10/2015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64F4C2B-350A-4E1F-BA2F-30AED03DDB24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1.01 Rearranging Linear Inequalities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Unit: Optimization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2668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Goal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CA" sz="5400" dirty="0" smtClean="0"/>
                  <a:t>To isolate the y-variable</a:t>
                </a:r>
              </a:p>
              <a:p>
                <a:endParaRPr lang="en-CA" sz="5400" dirty="0"/>
              </a:p>
              <a:p>
                <a:r>
                  <a:rPr lang="en-CA" sz="5400" dirty="0" smtClean="0"/>
                  <a:t>Function Form: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5400" b="1" i="1" smtClean="0">
                          <a:latin typeface="Cambria Math"/>
                        </a:rPr>
                        <m:t>𝒚</m:t>
                      </m:r>
                      <m:r>
                        <a:rPr lang="en-CA" sz="5400" b="1" i="1" smtClean="0">
                          <a:latin typeface="Cambria Math"/>
                        </a:rPr>
                        <m:t> </m:t>
                      </m:r>
                      <m:r>
                        <a:rPr lang="en-CA" sz="5400" b="1" i="1" smtClean="0">
                          <a:latin typeface="Cambria Math"/>
                          <a:ea typeface="Cambria Math"/>
                        </a:rPr>
                        <m:t>𝚶</m:t>
                      </m:r>
                      <m:r>
                        <a:rPr lang="en-CA" sz="5400" b="1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CA" sz="5400" b="1" i="1" smtClean="0">
                          <a:latin typeface="Cambria Math"/>
                          <a:ea typeface="Cambria Math"/>
                        </a:rPr>
                        <m:t>𝒂𝒙</m:t>
                      </m:r>
                      <m:r>
                        <a:rPr lang="en-CA" sz="5400" b="1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CA" sz="5400" b="1" i="1" smtClean="0">
                          <a:latin typeface="Cambria Math"/>
                          <a:ea typeface="Cambria Math"/>
                        </a:rPr>
                        <m:t>𝒃</m:t>
                      </m:r>
                    </m:oMath>
                  </m:oMathPara>
                </a14:m>
                <a:endParaRPr lang="en-CA" sz="5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295" t="-698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205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To: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22960" y="1100628"/>
                <a:ext cx="7925504" cy="3579849"/>
              </a:xfrm>
            </p:spPr>
            <p:txBody>
              <a:bodyPr>
                <a:noAutofit/>
              </a:bodyPr>
              <a:lstStyle/>
              <a:p>
                <a:pPr marL="0" indent="0"/>
                <a:r>
                  <a:rPr lang="en-CA" sz="2400" dirty="0" smtClean="0"/>
                  <a:t>Think of the inequality symbol as a wall, any time you bring anything over the wall you have to do the opposite operation</a:t>
                </a:r>
              </a:p>
              <a:p>
                <a:pPr>
                  <a:buFont typeface="+mj-lt"/>
                  <a:buAutoNum type="arabicPeriod"/>
                </a:pPr>
                <a:r>
                  <a:rPr lang="en-CA" sz="2400" dirty="0" smtClean="0"/>
                  <a:t>Bring the term with the y-variable to the left side of equation (change positive</a:t>
                </a:r>
                <a14:m>
                  <m:oMath xmlns:m="http://schemas.openxmlformats.org/officeDocument/2006/math">
                    <m:r>
                      <a:rPr lang="en-CA" sz="2400" i="1" dirty="0" smtClean="0">
                        <a:latin typeface="Cambria Math"/>
                        <a:ea typeface="Cambria Math"/>
                      </a:rPr>
                      <m:t>⇔</m:t>
                    </m:r>
                  </m:oMath>
                </a14:m>
                <a:r>
                  <a:rPr lang="en-CA" sz="2400" dirty="0" smtClean="0"/>
                  <a:t>negative)</a:t>
                </a:r>
              </a:p>
              <a:p>
                <a:pPr>
                  <a:buFont typeface="+mj-lt"/>
                  <a:buAutoNum type="arabicPeriod"/>
                </a:pPr>
                <a:r>
                  <a:rPr lang="en-CA" sz="2400" dirty="0" smtClean="0"/>
                  <a:t>Bring any other terms to the right side of the equation (change </a:t>
                </a:r>
                <a:r>
                  <a:rPr lang="en-CA" sz="2400" dirty="0"/>
                  <a:t>positive</a:t>
                </a:r>
                <a14:m>
                  <m:oMath xmlns:m="http://schemas.openxmlformats.org/officeDocument/2006/math">
                    <m:r>
                      <a:rPr lang="en-CA" sz="2400" i="1" dirty="0">
                        <a:latin typeface="Cambria Math"/>
                        <a:ea typeface="Cambria Math"/>
                      </a:rPr>
                      <m:t>⇔</m:t>
                    </m:r>
                  </m:oMath>
                </a14:m>
                <a:r>
                  <a:rPr lang="en-CA" sz="2400" dirty="0"/>
                  <a:t>negative)</a:t>
                </a:r>
              </a:p>
              <a:p>
                <a:pPr>
                  <a:buFont typeface="+mj-lt"/>
                  <a:buAutoNum type="arabicPeriod"/>
                </a:pPr>
                <a:r>
                  <a:rPr lang="en-CA" sz="2400" dirty="0" smtClean="0"/>
                  <a:t>Divide everything by the coefficient of y</a:t>
                </a:r>
                <a:br>
                  <a:rPr lang="en-CA" sz="2400" dirty="0" smtClean="0"/>
                </a:br>
                <a:r>
                  <a:rPr lang="en-CA" sz="2400" dirty="0" smtClean="0">
                    <a:solidFill>
                      <a:srgbClr val="FF0000"/>
                    </a:solidFill>
                  </a:rPr>
                  <a:t>If the coefficient is negative, the inequality symbol FLIPS</a:t>
                </a:r>
                <a:endParaRPr lang="en-CA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2960" y="1100628"/>
                <a:ext cx="7925504" cy="3579849"/>
              </a:xfrm>
              <a:blipFill rotWithShape="1">
                <a:blip r:embed="rId2"/>
                <a:stretch>
                  <a:fillRect l="-1154" t="-1193" r="-84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338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400" dirty="0" smtClean="0"/>
              <a:t>Practice!!</a:t>
            </a:r>
          </a:p>
          <a:p>
            <a:pPr algn="ctr"/>
            <a:r>
              <a:rPr lang="en-CA" sz="4400" dirty="0" smtClean="0"/>
              <a:t>Practice!!</a:t>
            </a:r>
          </a:p>
          <a:p>
            <a:pPr algn="ctr"/>
            <a:r>
              <a:rPr lang="en-CA" sz="4400" dirty="0" smtClean="0"/>
              <a:t>Practice!! </a:t>
            </a:r>
          </a:p>
          <a:p>
            <a:pPr algn="ctr"/>
            <a:r>
              <a:rPr lang="en-CA" sz="7200" dirty="0" smtClean="0">
                <a:sym typeface="Wingdings" panose="05000000000000000000" pitchFamily="2" charset="2"/>
              </a:rPr>
              <a:t> </a:t>
            </a:r>
            <a:endParaRPr lang="en-CA" sz="7200" dirty="0"/>
          </a:p>
        </p:txBody>
      </p:sp>
    </p:spTree>
    <p:extLst>
      <p:ext uri="{BB962C8B-B14F-4D97-AF65-F5344CB8AC3E}">
        <p14:creationId xmlns:p14="http://schemas.microsoft.com/office/powerpoint/2010/main" val="109044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2</m:t>
                      </m:r>
                      <m:r>
                        <a:rPr lang="en-CA" b="0" i="1" smtClean="0">
                          <a:latin typeface="Cambria Math"/>
                        </a:rPr>
                        <m:t>𝑥</m:t>
                      </m:r>
                      <m:r>
                        <a:rPr lang="en-CA" b="0" i="1" smtClean="0">
                          <a:latin typeface="Cambria Math"/>
                        </a:rPr>
                        <m:t>+3</m:t>
                      </m:r>
                      <m:r>
                        <a:rPr lang="en-CA" b="0" i="1" smtClean="0">
                          <a:latin typeface="Cambria Math"/>
                        </a:rPr>
                        <m:t>𝑦</m:t>
                      </m:r>
                      <m:r>
                        <a:rPr lang="en-CA" b="0" i="1" smtClean="0">
                          <a:latin typeface="Cambria Math"/>
                        </a:rPr>
                        <m:t>−9&lt;0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052736"/>
                <a:ext cx="8712968" cy="3579849"/>
              </a:xfrm>
            </p:spPr>
            <p:txBody>
              <a:bodyPr>
                <a:noAutofit/>
              </a:bodyPr>
              <a:lstStyle/>
              <a:p>
                <a:pPr>
                  <a:buFont typeface="+mj-lt"/>
                  <a:buAutoNum type="arabicPeriod"/>
                </a:pPr>
                <a:r>
                  <a:rPr lang="en-CA" sz="2400" dirty="0" smtClean="0">
                    <a:solidFill>
                      <a:schemeClr val="bg1">
                        <a:lumMod val="50000"/>
                      </a:schemeClr>
                    </a:solidFill>
                  </a:rPr>
                  <a:t>Bring the term with the y-variable to the left side of equation (change positive</a:t>
                </a:r>
                <a14:m>
                  <m:oMath xmlns:m="http://schemas.openxmlformats.org/officeDocument/2006/math">
                    <m:r>
                      <a:rPr lang="en-CA" sz="2400" i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⇔</m:t>
                    </m:r>
                  </m:oMath>
                </a14:m>
                <a:r>
                  <a:rPr lang="en-CA" sz="2400" dirty="0" smtClean="0">
                    <a:solidFill>
                      <a:schemeClr val="bg1">
                        <a:lumMod val="50000"/>
                      </a:schemeClr>
                    </a:solidFill>
                  </a:rPr>
                  <a:t>negative)</a:t>
                </a:r>
                <a:br>
                  <a:rPr lang="en-CA" sz="2400" dirty="0" smtClean="0">
                    <a:solidFill>
                      <a:schemeClr val="bg1">
                        <a:lumMod val="50000"/>
                      </a:schemeClr>
                    </a:solidFill>
                  </a:rPr>
                </a:br>
                <a:endParaRPr lang="en-CA" sz="2400" dirty="0" smtClean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>
                  <a:buFont typeface="+mj-lt"/>
                  <a:buAutoNum type="arabicPeriod"/>
                </a:pPr>
                <a:r>
                  <a:rPr lang="en-CA" sz="2400" dirty="0" smtClean="0">
                    <a:solidFill>
                      <a:schemeClr val="bg1">
                        <a:lumMod val="50000"/>
                      </a:schemeClr>
                    </a:solidFill>
                  </a:rPr>
                  <a:t>Bring any other terms to the right side of the equation (change </a:t>
                </a:r>
                <a:r>
                  <a:rPr lang="en-CA" sz="2400" dirty="0">
                    <a:solidFill>
                      <a:schemeClr val="bg1">
                        <a:lumMod val="50000"/>
                      </a:schemeClr>
                    </a:solidFill>
                  </a:rPr>
                  <a:t>positive</a:t>
                </a:r>
                <a14:m>
                  <m:oMath xmlns:m="http://schemas.openxmlformats.org/officeDocument/2006/math">
                    <m:r>
                      <a:rPr lang="en-CA" sz="24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⇔</m:t>
                    </m:r>
                  </m:oMath>
                </a14:m>
                <a:r>
                  <a:rPr lang="en-CA" sz="2400" dirty="0">
                    <a:solidFill>
                      <a:schemeClr val="bg1">
                        <a:lumMod val="50000"/>
                      </a:schemeClr>
                    </a:solidFill>
                  </a:rPr>
                  <a:t>negative</a:t>
                </a:r>
                <a:r>
                  <a:rPr lang="en-CA" sz="2400" dirty="0" smtClean="0">
                    <a:solidFill>
                      <a:schemeClr val="bg1">
                        <a:lumMod val="50000"/>
                      </a:schemeClr>
                    </a:solidFill>
                  </a:rPr>
                  <a:t>)</a:t>
                </a:r>
                <a:br>
                  <a:rPr lang="en-CA" sz="2400" dirty="0" smtClean="0">
                    <a:solidFill>
                      <a:schemeClr val="bg1">
                        <a:lumMod val="50000"/>
                      </a:schemeClr>
                    </a:solidFill>
                  </a:rPr>
                </a:br>
                <a:endParaRPr lang="en-CA" sz="2400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>
                  <a:buFont typeface="+mj-lt"/>
                  <a:buAutoNum type="arabicPeriod"/>
                </a:pPr>
                <a:r>
                  <a:rPr lang="en-CA" sz="2400" dirty="0" smtClean="0">
                    <a:solidFill>
                      <a:schemeClr val="bg1">
                        <a:lumMod val="50000"/>
                      </a:schemeClr>
                    </a:solidFill>
                  </a:rPr>
                  <a:t>Divide everything by the coefficient of y</a:t>
                </a:r>
                <a:br>
                  <a:rPr lang="en-CA" sz="2400" dirty="0" smtClean="0">
                    <a:solidFill>
                      <a:schemeClr val="bg1">
                        <a:lumMod val="50000"/>
                      </a:schemeClr>
                    </a:solidFill>
                  </a:rPr>
                </a:br>
                <a:r>
                  <a:rPr lang="en-CA" sz="2400" dirty="0" smtClean="0">
                    <a:solidFill>
                      <a:schemeClr val="bg1">
                        <a:lumMod val="50000"/>
                      </a:schemeClr>
                    </a:solidFill>
                  </a:rPr>
                  <a:t>If the coefficient is negative, the inequality symbol FLIPS</a:t>
                </a:r>
                <a:endParaRPr lang="en-CA" sz="24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052736"/>
                <a:ext cx="8712968" cy="3579849"/>
              </a:xfrm>
              <a:blipFill rotWithShape="1">
                <a:blip r:embed="rId3"/>
                <a:stretch>
                  <a:fillRect l="-909" t="-119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203848" y="2924944"/>
                <a:ext cx="244272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b="0" i="1" smtClean="0">
                          <a:latin typeface="Cambria Math"/>
                        </a:rPr>
                        <m:t>3</m:t>
                      </m:r>
                      <m:r>
                        <a:rPr lang="en-CA" sz="2800" b="0" i="1" smtClean="0">
                          <a:latin typeface="Cambria Math"/>
                        </a:rPr>
                        <m:t>𝑦</m:t>
                      </m:r>
                      <m:r>
                        <a:rPr lang="en-CA" sz="2800" b="0" i="1" smtClean="0">
                          <a:latin typeface="Cambria Math"/>
                        </a:rPr>
                        <m:t>&lt;−2</m:t>
                      </m:r>
                      <m:r>
                        <a:rPr lang="en-CA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CA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+9</m:t>
                      </m:r>
                    </m:oMath>
                  </m:oMathPara>
                </a14:m>
                <a:endParaRPr lang="en-CA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2924944"/>
                <a:ext cx="244272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203848" y="4264813"/>
                <a:ext cx="2442720" cy="90178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&lt;</m:t>
                      </m:r>
                      <m:f>
                        <m:fPr>
                          <m:ctrlP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−2</m:t>
                          </m:r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+9</m:t>
                          </m:r>
                        </m:num>
                        <m:den>
                          <m: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CA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4264813"/>
                <a:ext cx="2442720" cy="90178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203848" y="5373216"/>
                <a:ext cx="2363596" cy="90178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&lt;−</m:t>
                      </m:r>
                      <m:f>
                        <m:fPr>
                          <m:ctrlP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+3</m:t>
                      </m:r>
                    </m:oMath>
                  </m:oMathPara>
                </a14:m>
                <a:endParaRPr lang="en-CA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5373216"/>
                <a:ext cx="2363596" cy="90178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3647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5</m:t>
                      </m:r>
                      <m:r>
                        <a:rPr lang="en-CA" b="0" i="1" smtClean="0">
                          <a:latin typeface="Cambria Math"/>
                        </a:rPr>
                        <m:t>𝑥</m:t>
                      </m:r>
                      <m:r>
                        <a:rPr lang="en-CA" b="0" i="1" smtClean="0">
                          <a:latin typeface="Cambria Math"/>
                        </a:rPr>
                        <m:t>−2</m:t>
                      </m:r>
                      <m:r>
                        <a:rPr lang="en-CA" b="0" i="1" smtClean="0">
                          <a:latin typeface="Cambria Math"/>
                        </a:rPr>
                        <m:t>𝑦</m:t>
                      </m:r>
                      <m:r>
                        <a:rPr lang="en-CA" b="0" i="1" smtClean="0">
                          <a:latin typeface="Cambria Math"/>
                        </a:rPr>
                        <m:t>+13≤0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052736"/>
                <a:ext cx="8712968" cy="3579849"/>
              </a:xfrm>
            </p:spPr>
            <p:txBody>
              <a:bodyPr>
                <a:noAutofit/>
              </a:bodyPr>
              <a:lstStyle/>
              <a:p>
                <a:pPr>
                  <a:buFont typeface="+mj-lt"/>
                  <a:buAutoNum type="arabicPeriod"/>
                </a:pPr>
                <a:r>
                  <a:rPr lang="en-CA" sz="2400" dirty="0" smtClean="0">
                    <a:solidFill>
                      <a:schemeClr val="bg1">
                        <a:lumMod val="50000"/>
                      </a:schemeClr>
                    </a:solidFill>
                  </a:rPr>
                  <a:t>Bring the term with the y-variable to the left side of equation (change positive</a:t>
                </a:r>
                <a14:m>
                  <m:oMath xmlns:m="http://schemas.openxmlformats.org/officeDocument/2006/math">
                    <m:r>
                      <a:rPr lang="en-CA" sz="2400" i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⇔</m:t>
                    </m:r>
                  </m:oMath>
                </a14:m>
                <a:r>
                  <a:rPr lang="en-CA" sz="2400" dirty="0" smtClean="0">
                    <a:solidFill>
                      <a:schemeClr val="bg1">
                        <a:lumMod val="50000"/>
                      </a:schemeClr>
                    </a:solidFill>
                  </a:rPr>
                  <a:t>negative)</a:t>
                </a:r>
                <a:br>
                  <a:rPr lang="en-CA" sz="2400" dirty="0" smtClean="0">
                    <a:solidFill>
                      <a:schemeClr val="bg1">
                        <a:lumMod val="50000"/>
                      </a:schemeClr>
                    </a:solidFill>
                  </a:rPr>
                </a:br>
                <a:endParaRPr lang="en-CA" sz="2400" dirty="0" smtClean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>
                  <a:buFont typeface="+mj-lt"/>
                  <a:buAutoNum type="arabicPeriod"/>
                </a:pPr>
                <a:r>
                  <a:rPr lang="en-CA" sz="2400" dirty="0" smtClean="0">
                    <a:solidFill>
                      <a:schemeClr val="bg1">
                        <a:lumMod val="50000"/>
                      </a:schemeClr>
                    </a:solidFill>
                  </a:rPr>
                  <a:t>Bring any other terms to the right side of the equation (change </a:t>
                </a:r>
                <a:r>
                  <a:rPr lang="en-CA" sz="2400" dirty="0">
                    <a:solidFill>
                      <a:schemeClr val="bg1">
                        <a:lumMod val="50000"/>
                      </a:schemeClr>
                    </a:solidFill>
                  </a:rPr>
                  <a:t>positive</a:t>
                </a:r>
                <a14:m>
                  <m:oMath xmlns:m="http://schemas.openxmlformats.org/officeDocument/2006/math">
                    <m:r>
                      <a:rPr lang="en-CA" sz="24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⇔</m:t>
                    </m:r>
                  </m:oMath>
                </a14:m>
                <a:r>
                  <a:rPr lang="en-CA" sz="2400" dirty="0">
                    <a:solidFill>
                      <a:schemeClr val="bg1">
                        <a:lumMod val="50000"/>
                      </a:schemeClr>
                    </a:solidFill>
                  </a:rPr>
                  <a:t>negative</a:t>
                </a:r>
                <a:r>
                  <a:rPr lang="en-CA" sz="2400" dirty="0" smtClean="0">
                    <a:solidFill>
                      <a:schemeClr val="bg1">
                        <a:lumMod val="50000"/>
                      </a:schemeClr>
                    </a:solidFill>
                  </a:rPr>
                  <a:t>)</a:t>
                </a:r>
                <a:br>
                  <a:rPr lang="en-CA" sz="2400" dirty="0" smtClean="0">
                    <a:solidFill>
                      <a:schemeClr val="bg1">
                        <a:lumMod val="50000"/>
                      </a:schemeClr>
                    </a:solidFill>
                  </a:rPr>
                </a:br>
                <a:endParaRPr lang="en-CA" sz="2400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>
                  <a:buFont typeface="+mj-lt"/>
                  <a:buAutoNum type="arabicPeriod"/>
                </a:pPr>
                <a:r>
                  <a:rPr lang="en-CA" sz="2400" dirty="0" smtClean="0">
                    <a:solidFill>
                      <a:schemeClr val="bg1">
                        <a:lumMod val="50000"/>
                      </a:schemeClr>
                    </a:solidFill>
                  </a:rPr>
                  <a:t>Divide everything by the coefficient of y</a:t>
                </a:r>
                <a:br>
                  <a:rPr lang="en-CA" sz="2400" dirty="0" smtClean="0">
                    <a:solidFill>
                      <a:schemeClr val="bg1">
                        <a:lumMod val="50000"/>
                      </a:schemeClr>
                    </a:solidFill>
                  </a:rPr>
                </a:br>
                <a:r>
                  <a:rPr lang="en-CA" sz="2400" dirty="0" smtClean="0">
                    <a:solidFill>
                      <a:schemeClr val="bg1">
                        <a:lumMod val="50000"/>
                      </a:schemeClr>
                    </a:solidFill>
                  </a:rPr>
                  <a:t>If the coefficient is negative, the inequality symbol FLIPS</a:t>
                </a:r>
                <a:endParaRPr lang="en-CA" sz="24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052736"/>
                <a:ext cx="8712968" cy="3579849"/>
              </a:xfrm>
              <a:blipFill rotWithShape="1">
                <a:blip r:embed="rId3"/>
                <a:stretch>
                  <a:fillRect l="-909" t="-119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203848" y="2924944"/>
                <a:ext cx="290919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b="0" i="1" smtClean="0">
                          <a:latin typeface="Cambria Math"/>
                        </a:rPr>
                        <m:t>−2</m:t>
                      </m:r>
                      <m:r>
                        <a:rPr lang="en-CA" sz="2800" b="0" i="1" smtClean="0">
                          <a:latin typeface="Cambria Math"/>
                        </a:rPr>
                        <m:t>𝑦</m:t>
                      </m:r>
                      <m:r>
                        <a:rPr lang="en-CA" sz="2800" b="0" i="1" smtClean="0">
                          <a:latin typeface="Cambria Math"/>
                        </a:rPr>
                        <m:t>≤−5</m:t>
                      </m:r>
                      <m:r>
                        <a:rPr lang="en-CA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CA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−13</m:t>
                      </m:r>
                    </m:oMath>
                  </m:oMathPara>
                </a14:m>
                <a:endParaRPr lang="en-CA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2924944"/>
                <a:ext cx="2909194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203848" y="4264813"/>
                <a:ext cx="2909194" cy="90774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−2</m:t>
                          </m:r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−2</m:t>
                          </m:r>
                        </m:den>
                      </m:f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≤</m:t>
                      </m:r>
                      <m:f>
                        <m:fPr>
                          <m:ctrlP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−5</m:t>
                          </m:r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−13</m:t>
                          </m:r>
                        </m:num>
                        <m:den>
                          <m: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CA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4264813"/>
                <a:ext cx="2909194" cy="90774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419872" y="5373216"/>
                <a:ext cx="2234843" cy="90774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CA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≥</m:t>
                      </m:r>
                      <m:f>
                        <m:fPr>
                          <m:ctrlP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13</m:t>
                          </m:r>
                        </m:num>
                        <m:den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CA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5373216"/>
                <a:ext cx="2234843" cy="90774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73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7−2</m:t>
                      </m:r>
                      <m:r>
                        <a:rPr lang="en-CA" b="0" i="1" smtClean="0">
                          <a:latin typeface="Cambria Math"/>
                        </a:rPr>
                        <m:t>𝑥</m:t>
                      </m:r>
                      <m:r>
                        <a:rPr lang="en-CA" b="0" i="1" smtClean="0">
                          <a:latin typeface="Cambria Math"/>
                        </a:rPr>
                        <m:t>&gt;3</m:t>
                      </m:r>
                      <m:r>
                        <a:rPr lang="en-CA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052736"/>
                <a:ext cx="8712968" cy="3579849"/>
              </a:xfrm>
            </p:spPr>
            <p:txBody>
              <a:bodyPr>
                <a:noAutofit/>
              </a:bodyPr>
              <a:lstStyle/>
              <a:p>
                <a:pPr>
                  <a:buFont typeface="+mj-lt"/>
                  <a:buAutoNum type="arabicPeriod"/>
                </a:pPr>
                <a:r>
                  <a:rPr lang="en-CA" sz="2400" dirty="0" smtClean="0">
                    <a:solidFill>
                      <a:schemeClr val="bg1">
                        <a:lumMod val="50000"/>
                      </a:schemeClr>
                    </a:solidFill>
                  </a:rPr>
                  <a:t>Bring the term with the y-variable to the left side of equation (change positive</a:t>
                </a:r>
                <a14:m>
                  <m:oMath xmlns:m="http://schemas.openxmlformats.org/officeDocument/2006/math">
                    <m:r>
                      <a:rPr lang="en-CA" sz="2400" i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⇔</m:t>
                    </m:r>
                  </m:oMath>
                </a14:m>
                <a:r>
                  <a:rPr lang="en-CA" sz="2400" dirty="0" smtClean="0">
                    <a:solidFill>
                      <a:schemeClr val="bg1">
                        <a:lumMod val="50000"/>
                      </a:schemeClr>
                    </a:solidFill>
                  </a:rPr>
                  <a:t>negative)</a:t>
                </a:r>
                <a:br>
                  <a:rPr lang="en-CA" sz="2400" dirty="0" smtClean="0">
                    <a:solidFill>
                      <a:schemeClr val="bg1">
                        <a:lumMod val="50000"/>
                      </a:schemeClr>
                    </a:solidFill>
                  </a:rPr>
                </a:br>
                <a:endParaRPr lang="en-CA" sz="2400" dirty="0" smtClean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>
                  <a:buFont typeface="+mj-lt"/>
                  <a:buAutoNum type="arabicPeriod"/>
                </a:pPr>
                <a:r>
                  <a:rPr lang="en-CA" sz="2400" dirty="0" smtClean="0">
                    <a:solidFill>
                      <a:schemeClr val="bg1">
                        <a:lumMod val="50000"/>
                      </a:schemeClr>
                    </a:solidFill>
                  </a:rPr>
                  <a:t>Bring any other terms to the right side of the equation (change </a:t>
                </a:r>
                <a:r>
                  <a:rPr lang="en-CA" sz="2400" dirty="0">
                    <a:solidFill>
                      <a:schemeClr val="bg1">
                        <a:lumMod val="50000"/>
                      </a:schemeClr>
                    </a:solidFill>
                  </a:rPr>
                  <a:t>positive</a:t>
                </a:r>
                <a14:m>
                  <m:oMath xmlns:m="http://schemas.openxmlformats.org/officeDocument/2006/math">
                    <m:r>
                      <a:rPr lang="en-CA" sz="24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⇔</m:t>
                    </m:r>
                  </m:oMath>
                </a14:m>
                <a:r>
                  <a:rPr lang="en-CA" sz="2400" dirty="0">
                    <a:solidFill>
                      <a:schemeClr val="bg1">
                        <a:lumMod val="50000"/>
                      </a:schemeClr>
                    </a:solidFill>
                  </a:rPr>
                  <a:t>negative</a:t>
                </a:r>
                <a:r>
                  <a:rPr lang="en-CA" sz="2400" dirty="0" smtClean="0">
                    <a:solidFill>
                      <a:schemeClr val="bg1">
                        <a:lumMod val="50000"/>
                      </a:schemeClr>
                    </a:solidFill>
                  </a:rPr>
                  <a:t>)</a:t>
                </a:r>
                <a:br>
                  <a:rPr lang="en-CA" sz="2400" dirty="0" smtClean="0">
                    <a:solidFill>
                      <a:schemeClr val="bg1">
                        <a:lumMod val="50000"/>
                      </a:schemeClr>
                    </a:solidFill>
                  </a:rPr>
                </a:br>
                <a:endParaRPr lang="en-CA" sz="2400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>
                  <a:buFont typeface="+mj-lt"/>
                  <a:buAutoNum type="arabicPeriod"/>
                </a:pPr>
                <a:r>
                  <a:rPr lang="en-CA" sz="2400" dirty="0" smtClean="0">
                    <a:solidFill>
                      <a:schemeClr val="bg1">
                        <a:lumMod val="50000"/>
                      </a:schemeClr>
                    </a:solidFill>
                  </a:rPr>
                  <a:t>Divide everything by the coefficient of y</a:t>
                </a:r>
                <a:br>
                  <a:rPr lang="en-CA" sz="2400" dirty="0" smtClean="0">
                    <a:solidFill>
                      <a:schemeClr val="bg1">
                        <a:lumMod val="50000"/>
                      </a:schemeClr>
                    </a:solidFill>
                  </a:rPr>
                </a:br>
                <a:r>
                  <a:rPr lang="en-CA" sz="2400" dirty="0" smtClean="0">
                    <a:solidFill>
                      <a:schemeClr val="bg1">
                        <a:lumMod val="50000"/>
                      </a:schemeClr>
                    </a:solidFill>
                  </a:rPr>
                  <a:t>If the coefficient is negative, the inequality symbol FLIPS</a:t>
                </a:r>
                <a:endParaRPr lang="en-CA" sz="24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052736"/>
                <a:ext cx="8712968" cy="3579849"/>
              </a:xfrm>
              <a:blipFill rotWithShape="1">
                <a:blip r:embed="rId3"/>
                <a:stretch>
                  <a:fillRect l="-909" t="-119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419872" y="1843741"/>
                <a:ext cx="280102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7−2</m:t>
                      </m:r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CA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−3</m:t>
                      </m:r>
                      <m:r>
                        <a:rPr lang="en-CA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CA" sz="2800" b="0" i="1" smtClean="0">
                          <a:latin typeface="Cambria Math"/>
                        </a:rPr>
                        <m:t>&gt;</m:t>
                      </m:r>
                      <m:r>
                        <a:rPr lang="en-CA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CA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1843741"/>
                <a:ext cx="2801023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186635" y="4263729"/>
                <a:ext cx="2442720" cy="90178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−3</m:t>
                          </m:r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−3</m:t>
                          </m:r>
                        </m:den>
                      </m:f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&gt;</m:t>
                      </m:r>
                      <m:f>
                        <m:fPr>
                          <m:ctrlP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−7</m:t>
                          </m:r>
                        </m:num>
                        <m:den>
                          <m: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CA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6635" y="4263729"/>
                <a:ext cx="2442720" cy="90178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201253" y="5349280"/>
                <a:ext cx="2363596" cy="90178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CA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&lt;</m:t>
                      </m:r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CA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1253" y="5349280"/>
                <a:ext cx="2363596" cy="90178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419872" y="2995869"/>
                <a:ext cx="244272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−3</m:t>
                      </m:r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CA" sz="2800" b="0" i="1" smtClean="0">
                          <a:latin typeface="Cambria Math"/>
                        </a:rPr>
                        <m:t>&gt;</m:t>
                      </m:r>
                      <m:r>
                        <a:rPr lang="en-CA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r>
                        <a:rPr lang="en-CA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CA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−7</m:t>
                      </m:r>
                    </m:oMath>
                  </m:oMathPara>
                </a14:m>
                <a:endParaRPr lang="en-CA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2995869"/>
                <a:ext cx="2442720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268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A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CA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CA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CA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CA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CA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CA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CA" b="0" i="1" smtClean="0">
                          <a:latin typeface="Cambria Math"/>
                        </a:rPr>
                        <m:t>&gt;1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13333" b="-2333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052736"/>
                <a:ext cx="8712968" cy="3579849"/>
              </a:xfrm>
            </p:spPr>
            <p:txBody>
              <a:bodyPr>
                <a:noAutofit/>
              </a:bodyPr>
              <a:lstStyle/>
              <a:p>
                <a:pPr>
                  <a:buFont typeface="+mj-lt"/>
                  <a:buAutoNum type="arabicPeriod"/>
                </a:pPr>
                <a:r>
                  <a:rPr lang="en-CA" sz="2400" dirty="0" smtClean="0">
                    <a:solidFill>
                      <a:schemeClr val="bg1">
                        <a:lumMod val="50000"/>
                      </a:schemeClr>
                    </a:solidFill>
                  </a:rPr>
                  <a:t>Bring the term with the y-variable to the left side of equation (change positive</a:t>
                </a:r>
                <a14:m>
                  <m:oMath xmlns:m="http://schemas.openxmlformats.org/officeDocument/2006/math">
                    <m:r>
                      <a:rPr lang="en-CA" sz="2400" i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⇔</m:t>
                    </m:r>
                  </m:oMath>
                </a14:m>
                <a:r>
                  <a:rPr lang="en-CA" sz="2400" dirty="0" smtClean="0">
                    <a:solidFill>
                      <a:schemeClr val="bg1">
                        <a:lumMod val="50000"/>
                      </a:schemeClr>
                    </a:solidFill>
                  </a:rPr>
                  <a:t>negative)</a:t>
                </a:r>
                <a:br>
                  <a:rPr lang="en-CA" sz="2400" dirty="0" smtClean="0">
                    <a:solidFill>
                      <a:schemeClr val="bg1">
                        <a:lumMod val="50000"/>
                      </a:schemeClr>
                    </a:solidFill>
                  </a:rPr>
                </a:br>
                <a:endParaRPr lang="en-CA" sz="2400" dirty="0" smtClean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>
                  <a:buFont typeface="+mj-lt"/>
                  <a:buAutoNum type="arabicPeriod"/>
                </a:pPr>
                <a:r>
                  <a:rPr lang="en-CA" sz="2400" dirty="0" smtClean="0">
                    <a:solidFill>
                      <a:schemeClr val="bg1">
                        <a:lumMod val="50000"/>
                      </a:schemeClr>
                    </a:solidFill>
                  </a:rPr>
                  <a:t>Bring any other terms to the right side of the equation (change </a:t>
                </a:r>
                <a:r>
                  <a:rPr lang="en-CA" sz="2400" dirty="0">
                    <a:solidFill>
                      <a:schemeClr val="bg1">
                        <a:lumMod val="50000"/>
                      </a:schemeClr>
                    </a:solidFill>
                  </a:rPr>
                  <a:t>positive</a:t>
                </a:r>
                <a14:m>
                  <m:oMath xmlns:m="http://schemas.openxmlformats.org/officeDocument/2006/math">
                    <m:r>
                      <a:rPr lang="en-CA" sz="2400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⇔</m:t>
                    </m:r>
                  </m:oMath>
                </a14:m>
                <a:r>
                  <a:rPr lang="en-CA" sz="2400" dirty="0">
                    <a:solidFill>
                      <a:schemeClr val="bg1">
                        <a:lumMod val="50000"/>
                      </a:schemeClr>
                    </a:solidFill>
                  </a:rPr>
                  <a:t>negative</a:t>
                </a:r>
                <a:r>
                  <a:rPr lang="en-CA" sz="2400" dirty="0" smtClean="0">
                    <a:solidFill>
                      <a:schemeClr val="bg1">
                        <a:lumMod val="50000"/>
                      </a:schemeClr>
                    </a:solidFill>
                  </a:rPr>
                  <a:t>)</a:t>
                </a:r>
                <a:br>
                  <a:rPr lang="en-CA" sz="2400" dirty="0" smtClean="0">
                    <a:solidFill>
                      <a:schemeClr val="bg1">
                        <a:lumMod val="50000"/>
                      </a:schemeClr>
                    </a:solidFill>
                  </a:rPr>
                </a:br>
                <a:endParaRPr lang="en-CA" sz="2400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>
                  <a:buFont typeface="+mj-lt"/>
                  <a:buAutoNum type="arabicPeriod"/>
                </a:pPr>
                <a:r>
                  <a:rPr lang="en-CA" sz="2400" dirty="0" smtClean="0">
                    <a:solidFill>
                      <a:schemeClr val="bg1">
                        <a:lumMod val="50000"/>
                      </a:schemeClr>
                    </a:solidFill>
                  </a:rPr>
                  <a:t>Divide everything by the coefficient of y</a:t>
                </a:r>
                <a:br>
                  <a:rPr lang="en-CA" sz="2400" dirty="0" smtClean="0">
                    <a:solidFill>
                      <a:schemeClr val="bg1">
                        <a:lumMod val="50000"/>
                      </a:schemeClr>
                    </a:solidFill>
                  </a:rPr>
                </a:br>
                <a:r>
                  <a:rPr lang="en-CA" sz="2400" dirty="0" smtClean="0">
                    <a:solidFill>
                      <a:schemeClr val="bg1">
                        <a:lumMod val="50000"/>
                      </a:schemeClr>
                    </a:solidFill>
                  </a:rPr>
                  <a:t>If the coefficient is negative, the inequality symbol FLIPS</a:t>
                </a:r>
                <a:endParaRPr lang="en-CA" sz="24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052736"/>
                <a:ext cx="8712968" cy="3579849"/>
              </a:xfrm>
              <a:blipFill rotWithShape="1">
                <a:blip r:embed="rId3"/>
                <a:stretch>
                  <a:fillRect l="-909" t="-119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186635" y="4263729"/>
                <a:ext cx="2830070" cy="153728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CA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CA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4</m:t>
                              </m:r>
                              <m:r>
                                <a:rPr lang="en-CA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CA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</m:num>
                        <m:den>
                          <m: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CA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CA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CA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</m:den>
                      </m:f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&gt;</m:t>
                      </m:r>
                      <m:f>
                        <m:fPr>
                          <m:ctrlP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CA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CA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3</m:t>
                              </m:r>
                              <m:r>
                                <a:rPr lang="en-CA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CA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+1</m:t>
                          </m:r>
                        </m:num>
                        <m:den>
                          <m: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CA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CA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CA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CA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6635" y="4263729"/>
                <a:ext cx="2830070" cy="153728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391985" y="5911008"/>
                <a:ext cx="2234843" cy="90178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CA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&lt;</m:t>
                      </m:r>
                      <m:f>
                        <m:fPr>
                          <m:ctrlP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15</m:t>
                          </m:r>
                        </m:num>
                        <m:den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CA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1985" y="5911008"/>
                <a:ext cx="2234843" cy="90178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419872" y="2708920"/>
                <a:ext cx="2830070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CA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CA" sz="2800" b="0" i="1" smtClean="0">
                          <a:latin typeface="Cambria Math"/>
                        </a:rPr>
                        <m:t>&gt;</m:t>
                      </m:r>
                      <m:r>
                        <a:rPr lang="en-CA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CA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CA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2708920"/>
                <a:ext cx="2830070" cy="90178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552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Practice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CA" sz="11500" dirty="0" smtClean="0"/>
              <a:t>HANDOUT</a:t>
            </a:r>
          </a:p>
          <a:p>
            <a:pPr algn="ctr"/>
            <a:r>
              <a:rPr lang="en-CA" sz="4000" dirty="0" smtClean="0"/>
              <a:t>Also required Graphing – yesterday </a:t>
            </a:r>
            <a:r>
              <a:rPr lang="en-CA" sz="4000" dirty="0" smtClean="0">
                <a:sym typeface="Wingdings" panose="05000000000000000000" pitchFamily="2" charset="2"/>
              </a:rPr>
              <a:t> 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233975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24</TotalTime>
  <Words>391</Words>
  <Application>Microsoft Office PowerPoint</Application>
  <PresentationFormat>On-screen Show (4:3)</PresentationFormat>
  <Paragraphs>49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1.01 Rearranging Linear Inequalities</vt:lpstr>
      <vt:lpstr>Goal</vt:lpstr>
      <vt:lpstr>How To:</vt:lpstr>
      <vt:lpstr>PowerPoint Presentation</vt:lpstr>
      <vt:lpstr>2x+3y-9&lt;0</vt:lpstr>
      <vt:lpstr>5x-2y+13≤0</vt:lpstr>
      <vt:lpstr>7-2x&gt;3y</vt:lpstr>
      <vt:lpstr>3x/2-4y/5&gt;1</vt:lpstr>
      <vt:lpstr>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1.01 Rearranging Linear Inequalities</dc:title>
  <dc:creator>Tiffany Connell</dc:creator>
  <cp:lastModifiedBy>Tiffany Connell</cp:lastModifiedBy>
  <cp:revision>4</cp:revision>
  <dcterms:created xsi:type="dcterms:W3CDTF">2015-10-05T18:10:07Z</dcterms:created>
  <dcterms:modified xsi:type="dcterms:W3CDTF">2015-10-06T14:31:16Z</dcterms:modified>
</cp:coreProperties>
</file>